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2" r:id="rId5"/>
    <p:sldId id="275" r:id="rId6"/>
    <p:sldId id="267" r:id="rId7"/>
    <p:sldId id="265" r:id="rId8"/>
    <p:sldId id="272" r:id="rId9"/>
    <p:sldId id="270" r:id="rId10"/>
    <p:sldId id="266" r:id="rId11"/>
    <p:sldId id="269" r:id="rId12"/>
    <p:sldId id="278" r:id="rId13"/>
    <p:sldId id="271" r:id="rId14"/>
    <p:sldId id="277" r:id="rId15"/>
    <p:sldId id="274"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5388F2-027D-4372-8F11-C9A571AD8AC9}" v="2" dt="2021-01-20T15:36:02.8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466C81D5-6490-4867-83E2-D6F1E41E6B5F}" type="datetimeFigureOut">
              <a:rPr lang="en-CA" smtClean="0"/>
              <a:t>2021-02-03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720C88C-3DCD-4E17-A6E3-5FB992614F74}" type="slidenum">
              <a:rPr lang="en-CA" smtClean="0"/>
              <a:t>‹#›</a:t>
            </a:fld>
            <a:endParaRPr lang="en-CA"/>
          </a:p>
        </p:txBody>
      </p:sp>
    </p:spTree>
    <p:extLst>
      <p:ext uri="{BB962C8B-B14F-4D97-AF65-F5344CB8AC3E}">
        <p14:creationId xmlns:p14="http://schemas.microsoft.com/office/powerpoint/2010/main" val="1838239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66C81D5-6490-4867-83E2-D6F1E41E6B5F}" type="datetimeFigureOut">
              <a:rPr lang="en-CA" smtClean="0"/>
              <a:t>2021-02-03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720C88C-3DCD-4E17-A6E3-5FB992614F74}" type="slidenum">
              <a:rPr lang="en-CA" smtClean="0"/>
              <a:t>‹#›</a:t>
            </a:fld>
            <a:endParaRPr lang="en-CA"/>
          </a:p>
        </p:txBody>
      </p:sp>
    </p:spTree>
    <p:extLst>
      <p:ext uri="{BB962C8B-B14F-4D97-AF65-F5344CB8AC3E}">
        <p14:creationId xmlns:p14="http://schemas.microsoft.com/office/powerpoint/2010/main" val="1872938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66C81D5-6490-4867-83E2-D6F1E41E6B5F}" type="datetimeFigureOut">
              <a:rPr lang="en-CA" smtClean="0"/>
              <a:t>2021-02-03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720C88C-3DCD-4E17-A6E3-5FB992614F74}" type="slidenum">
              <a:rPr lang="en-CA" smtClean="0"/>
              <a:t>‹#›</a:t>
            </a:fld>
            <a:endParaRPr lang="en-CA"/>
          </a:p>
        </p:txBody>
      </p:sp>
    </p:spTree>
    <p:extLst>
      <p:ext uri="{BB962C8B-B14F-4D97-AF65-F5344CB8AC3E}">
        <p14:creationId xmlns:p14="http://schemas.microsoft.com/office/powerpoint/2010/main" val="701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66C81D5-6490-4867-83E2-D6F1E41E6B5F}" type="datetimeFigureOut">
              <a:rPr lang="en-CA" smtClean="0"/>
              <a:t>2021-02-03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720C88C-3DCD-4E17-A6E3-5FB992614F74}" type="slidenum">
              <a:rPr lang="en-CA" smtClean="0"/>
              <a:t>‹#›</a:t>
            </a:fld>
            <a:endParaRPr lang="en-CA"/>
          </a:p>
        </p:txBody>
      </p:sp>
    </p:spTree>
    <p:extLst>
      <p:ext uri="{BB962C8B-B14F-4D97-AF65-F5344CB8AC3E}">
        <p14:creationId xmlns:p14="http://schemas.microsoft.com/office/powerpoint/2010/main" val="3311308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6C81D5-6490-4867-83E2-D6F1E41E6B5F}" type="datetimeFigureOut">
              <a:rPr lang="en-CA" smtClean="0"/>
              <a:t>2021-02-03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720C88C-3DCD-4E17-A6E3-5FB992614F74}" type="slidenum">
              <a:rPr lang="en-CA" smtClean="0"/>
              <a:t>‹#›</a:t>
            </a:fld>
            <a:endParaRPr lang="en-CA"/>
          </a:p>
        </p:txBody>
      </p:sp>
    </p:spTree>
    <p:extLst>
      <p:ext uri="{BB962C8B-B14F-4D97-AF65-F5344CB8AC3E}">
        <p14:creationId xmlns:p14="http://schemas.microsoft.com/office/powerpoint/2010/main" val="1796037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466C81D5-6490-4867-83E2-D6F1E41E6B5F}" type="datetimeFigureOut">
              <a:rPr lang="en-CA" smtClean="0"/>
              <a:t>2021-02-03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720C88C-3DCD-4E17-A6E3-5FB992614F74}" type="slidenum">
              <a:rPr lang="en-CA" smtClean="0"/>
              <a:t>‹#›</a:t>
            </a:fld>
            <a:endParaRPr lang="en-CA"/>
          </a:p>
        </p:txBody>
      </p:sp>
    </p:spTree>
    <p:extLst>
      <p:ext uri="{BB962C8B-B14F-4D97-AF65-F5344CB8AC3E}">
        <p14:creationId xmlns:p14="http://schemas.microsoft.com/office/powerpoint/2010/main" val="1272579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466C81D5-6490-4867-83E2-D6F1E41E6B5F}" type="datetimeFigureOut">
              <a:rPr lang="en-CA" smtClean="0"/>
              <a:t>2021-02-03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720C88C-3DCD-4E17-A6E3-5FB992614F74}" type="slidenum">
              <a:rPr lang="en-CA" smtClean="0"/>
              <a:t>‹#›</a:t>
            </a:fld>
            <a:endParaRPr lang="en-CA"/>
          </a:p>
        </p:txBody>
      </p:sp>
    </p:spTree>
    <p:extLst>
      <p:ext uri="{BB962C8B-B14F-4D97-AF65-F5344CB8AC3E}">
        <p14:creationId xmlns:p14="http://schemas.microsoft.com/office/powerpoint/2010/main" val="61640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466C81D5-6490-4867-83E2-D6F1E41E6B5F}" type="datetimeFigureOut">
              <a:rPr lang="en-CA" smtClean="0"/>
              <a:t>2021-02-03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720C88C-3DCD-4E17-A6E3-5FB992614F74}" type="slidenum">
              <a:rPr lang="en-CA" smtClean="0"/>
              <a:t>‹#›</a:t>
            </a:fld>
            <a:endParaRPr lang="en-CA"/>
          </a:p>
        </p:txBody>
      </p:sp>
    </p:spTree>
    <p:extLst>
      <p:ext uri="{BB962C8B-B14F-4D97-AF65-F5344CB8AC3E}">
        <p14:creationId xmlns:p14="http://schemas.microsoft.com/office/powerpoint/2010/main" val="2343729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6C81D5-6490-4867-83E2-D6F1E41E6B5F}" type="datetimeFigureOut">
              <a:rPr lang="en-CA" smtClean="0"/>
              <a:t>2021-02-03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720C88C-3DCD-4E17-A6E3-5FB992614F74}" type="slidenum">
              <a:rPr lang="en-CA" smtClean="0"/>
              <a:t>‹#›</a:t>
            </a:fld>
            <a:endParaRPr lang="en-CA"/>
          </a:p>
        </p:txBody>
      </p:sp>
    </p:spTree>
    <p:extLst>
      <p:ext uri="{BB962C8B-B14F-4D97-AF65-F5344CB8AC3E}">
        <p14:creationId xmlns:p14="http://schemas.microsoft.com/office/powerpoint/2010/main" val="2454126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6C81D5-6490-4867-83E2-D6F1E41E6B5F}" type="datetimeFigureOut">
              <a:rPr lang="en-CA" smtClean="0"/>
              <a:t>2021-02-03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720C88C-3DCD-4E17-A6E3-5FB992614F74}" type="slidenum">
              <a:rPr lang="en-CA" smtClean="0"/>
              <a:t>‹#›</a:t>
            </a:fld>
            <a:endParaRPr lang="en-CA"/>
          </a:p>
        </p:txBody>
      </p:sp>
    </p:spTree>
    <p:extLst>
      <p:ext uri="{BB962C8B-B14F-4D97-AF65-F5344CB8AC3E}">
        <p14:creationId xmlns:p14="http://schemas.microsoft.com/office/powerpoint/2010/main" val="2345770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6C81D5-6490-4867-83E2-D6F1E41E6B5F}" type="datetimeFigureOut">
              <a:rPr lang="en-CA" smtClean="0"/>
              <a:t>2021-02-03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720C88C-3DCD-4E17-A6E3-5FB992614F74}" type="slidenum">
              <a:rPr lang="en-CA" smtClean="0"/>
              <a:t>‹#›</a:t>
            </a:fld>
            <a:endParaRPr lang="en-CA"/>
          </a:p>
        </p:txBody>
      </p:sp>
    </p:spTree>
    <p:extLst>
      <p:ext uri="{BB962C8B-B14F-4D97-AF65-F5344CB8AC3E}">
        <p14:creationId xmlns:p14="http://schemas.microsoft.com/office/powerpoint/2010/main" val="1190550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6C81D5-6490-4867-83E2-D6F1E41E6B5F}" type="datetimeFigureOut">
              <a:rPr lang="en-CA" smtClean="0"/>
              <a:t>2021-02-03</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0C88C-3DCD-4E17-A6E3-5FB992614F74}" type="slidenum">
              <a:rPr lang="en-CA" smtClean="0"/>
              <a:t>‹#›</a:t>
            </a:fld>
            <a:endParaRPr lang="en-CA"/>
          </a:p>
        </p:txBody>
      </p:sp>
    </p:spTree>
    <p:extLst>
      <p:ext uri="{BB962C8B-B14F-4D97-AF65-F5344CB8AC3E}">
        <p14:creationId xmlns:p14="http://schemas.microsoft.com/office/powerpoint/2010/main" val="1559822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forms.office.com/Pages/ResponsePage.aspx?id=c9fiV8xNUEiHF3Ox20GYSnQuZHnyarRKmPYJkQvq-GdUOEo5RVlQWlg5TkVaRjRQQ0tFVzhLWUYwSi4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TextBox 4"/>
          <p:cNvSpPr txBox="1"/>
          <p:nvPr/>
        </p:nvSpPr>
        <p:spPr>
          <a:xfrm>
            <a:off x="2539014" y="1455938"/>
            <a:ext cx="8343247" cy="2462213"/>
          </a:xfrm>
          <a:prstGeom prst="rect">
            <a:avLst/>
          </a:prstGeom>
          <a:noFill/>
        </p:spPr>
        <p:txBody>
          <a:bodyPr wrap="square" lIns="91440" tIns="45720" rIns="91440" bIns="45720" rtlCol="0" anchor="t">
            <a:spAutoFit/>
          </a:bodyPr>
          <a:lstStyle/>
          <a:p>
            <a:pPr algn="ctr"/>
            <a:r>
              <a:rPr lang="da-DK" sz="7700" b="1" i="1" dirty="0">
                <a:latin typeface="+mj-lt"/>
                <a:ea typeface="+mn-lt"/>
                <a:cs typeface="+mn-lt"/>
              </a:rPr>
              <a:t>Golden Gate </a:t>
            </a:r>
          </a:p>
          <a:p>
            <a:pPr algn="ctr"/>
            <a:r>
              <a:rPr lang="da-DK" sz="7700" b="1" i="1" dirty="0">
                <a:latin typeface="+mj-lt"/>
                <a:ea typeface="+mn-lt"/>
                <a:cs typeface="+mn-lt"/>
              </a:rPr>
              <a:t> Home Of The Gators</a:t>
            </a:r>
            <a:endParaRPr lang="en-US" sz="7700" i="1" dirty="0">
              <a:latin typeface="+mj-lt"/>
            </a:endParaRPr>
          </a:p>
        </p:txBody>
      </p:sp>
    </p:spTree>
    <p:extLst>
      <p:ext uri="{BB962C8B-B14F-4D97-AF65-F5344CB8AC3E}">
        <p14:creationId xmlns:p14="http://schemas.microsoft.com/office/powerpoint/2010/main" val="3052767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p:cNvSpPr txBox="1"/>
          <p:nvPr/>
        </p:nvSpPr>
        <p:spPr>
          <a:xfrm>
            <a:off x="3320249" y="481881"/>
            <a:ext cx="8369882" cy="615553"/>
          </a:xfrm>
          <a:prstGeom prst="rect">
            <a:avLst/>
          </a:prstGeom>
          <a:noFill/>
        </p:spPr>
        <p:txBody>
          <a:bodyPr wrap="square" lIns="91440" tIns="45720" rIns="91440" bIns="45720" rtlCol="0" anchor="t">
            <a:spAutoFit/>
          </a:bodyPr>
          <a:lstStyle/>
          <a:p>
            <a:r>
              <a:rPr lang="en-US" sz="3400" b="1">
                <a:ea typeface="+mn-lt"/>
                <a:cs typeface="+mn-lt"/>
              </a:rPr>
              <a:t>E</a:t>
            </a:r>
            <a:r>
              <a:rPr lang="en-CA" sz="3400" b="1">
                <a:ea typeface="+mn-lt"/>
                <a:cs typeface="+mn-lt"/>
              </a:rPr>
              <a:t>xtra</a:t>
            </a:r>
            <a:r>
              <a:rPr lang="en-CA" sz="3400" b="1" dirty="0">
                <a:ea typeface="+mn-lt"/>
                <a:cs typeface="+mn-lt"/>
              </a:rPr>
              <a:t>-curricular Athletics</a:t>
            </a:r>
            <a:endParaRPr lang="en-US" dirty="0">
              <a:cs typeface="Calibri" panose="020F0502020204030204"/>
            </a:endParaRPr>
          </a:p>
        </p:txBody>
      </p:sp>
      <p:sp>
        <p:nvSpPr>
          <p:cNvPr id="6" name="TextBox 5"/>
          <p:cNvSpPr txBox="1"/>
          <p:nvPr/>
        </p:nvSpPr>
        <p:spPr>
          <a:xfrm>
            <a:off x="2707689" y="1287261"/>
            <a:ext cx="8653148" cy="3591537"/>
          </a:xfrm>
          <a:prstGeom prst="rect">
            <a:avLst/>
          </a:prstGeom>
          <a:noFill/>
        </p:spPr>
        <p:txBody>
          <a:bodyPr wrap="square" lIns="91440" tIns="45720" rIns="91440" bIns="45720" rtlCol="0" anchor="t">
            <a:spAutoFit/>
          </a:bodyPr>
          <a:lstStyle/>
          <a:p>
            <a:pPr>
              <a:lnSpc>
                <a:spcPct val="80000"/>
              </a:lnSpc>
            </a:pPr>
            <a:r>
              <a:rPr lang="en-US" i="1" dirty="0">
                <a:ea typeface="+mn-lt"/>
                <a:cs typeface="+mn-lt"/>
              </a:rPr>
              <a:t>Students can participate in athletic competitions at three different levels- </a:t>
            </a:r>
          </a:p>
          <a:p>
            <a:pPr>
              <a:lnSpc>
                <a:spcPct val="80000"/>
              </a:lnSpc>
            </a:pPr>
            <a:r>
              <a:rPr lang="en-US" i="1" dirty="0">
                <a:ea typeface="+mn-lt"/>
                <a:cs typeface="+mn-lt"/>
              </a:rPr>
              <a:t>Atomic, Tier 2 and Tier 1- based on their experience and skill level.</a:t>
            </a:r>
          </a:p>
          <a:p>
            <a:pPr>
              <a:lnSpc>
                <a:spcPct val="80000"/>
              </a:lnSpc>
            </a:pPr>
            <a:r>
              <a:rPr lang="en-US" i="1" dirty="0">
                <a:ea typeface="+mn-lt"/>
                <a:cs typeface="+mn-lt"/>
              </a:rPr>
              <a:t>Inter school Programs: Badminton, basketball, cross-country, </a:t>
            </a:r>
          </a:p>
          <a:p>
            <a:pPr>
              <a:lnSpc>
                <a:spcPct val="80000"/>
              </a:lnSpc>
            </a:pPr>
            <a:r>
              <a:rPr lang="en-US" i="1" dirty="0">
                <a:ea typeface="+mn-lt"/>
                <a:cs typeface="+mn-lt"/>
              </a:rPr>
              <a:t>track and field, volleyball</a:t>
            </a:r>
          </a:p>
          <a:p>
            <a:pPr marL="285750" indent="-285750">
              <a:lnSpc>
                <a:spcPct val="80000"/>
              </a:lnSpc>
              <a:buFont typeface="Arial"/>
              <a:buChar char="•"/>
            </a:pPr>
            <a:endParaRPr lang="en-US" b="1" dirty="0">
              <a:ea typeface="+mn-lt"/>
              <a:cs typeface="+mn-lt"/>
            </a:endParaRPr>
          </a:p>
          <a:p>
            <a:pPr>
              <a:lnSpc>
                <a:spcPct val="80000"/>
              </a:lnSpc>
            </a:pPr>
            <a:r>
              <a:rPr lang="en-US" b="1" dirty="0">
                <a:ea typeface="+mn-lt"/>
                <a:cs typeface="+mn-lt"/>
              </a:rPr>
              <a:t>Sports Teams/Intramurals;</a:t>
            </a:r>
          </a:p>
          <a:p>
            <a:pPr>
              <a:lnSpc>
                <a:spcPct val="80000"/>
              </a:lnSpc>
            </a:pPr>
            <a:endParaRPr lang="en-US" dirty="0">
              <a:ea typeface="+mn-lt"/>
              <a:cs typeface="+mn-lt"/>
            </a:endParaRPr>
          </a:p>
          <a:p>
            <a:pPr marL="285750" indent="-285750">
              <a:lnSpc>
                <a:spcPct val="80000"/>
              </a:lnSpc>
              <a:buBlip>
                <a:blip r:embed="rId3"/>
              </a:buBlip>
            </a:pPr>
            <a:r>
              <a:rPr lang="en-US" dirty="0">
                <a:ea typeface="+mn-lt"/>
                <a:cs typeface="+mn-lt"/>
              </a:rPr>
              <a:t>Cross Country</a:t>
            </a:r>
          </a:p>
          <a:p>
            <a:pPr marL="285750" indent="-285750">
              <a:lnSpc>
                <a:spcPct val="80000"/>
              </a:lnSpc>
              <a:buBlip>
                <a:blip r:embed="rId3"/>
              </a:buBlip>
            </a:pPr>
            <a:r>
              <a:rPr lang="en-US" dirty="0">
                <a:ea typeface="+mn-lt"/>
                <a:cs typeface="+mn-lt"/>
              </a:rPr>
              <a:t>Volleyball</a:t>
            </a:r>
          </a:p>
          <a:p>
            <a:pPr marL="285750" indent="-285750">
              <a:lnSpc>
                <a:spcPct val="80000"/>
              </a:lnSpc>
              <a:buBlip>
                <a:blip r:embed="rId3"/>
              </a:buBlip>
            </a:pPr>
            <a:r>
              <a:rPr lang="en-US" dirty="0">
                <a:ea typeface="+mn-lt"/>
                <a:cs typeface="+mn-lt"/>
              </a:rPr>
              <a:t>Basketball</a:t>
            </a:r>
          </a:p>
          <a:p>
            <a:pPr marL="285750" indent="-285750">
              <a:lnSpc>
                <a:spcPct val="80000"/>
              </a:lnSpc>
              <a:buBlip>
                <a:blip r:embed="rId3"/>
              </a:buBlip>
            </a:pPr>
            <a:r>
              <a:rPr lang="en-US" dirty="0">
                <a:ea typeface="+mn-lt"/>
                <a:cs typeface="+mn-lt"/>
              </a:rPr>
              <a:t>Track &amp; Field</a:t>
            </a:r>
          </a:p>
          <a:p>
            <a:pPr marL="285750" indent="-285750">
              <a:lnSpc>
                <a:spcPct val="80000"/>
              </a:lnSpc>
              <a:buBlip>
                <a:blip r:embed="rId3"/>
              </a:buBlip>
            </a:pPr>
            <a:r>
              <a:rPr lang="en-US" dirty="0">
                <a:ea typeface="+mn-lt"/>
                <a:cs typeface="+mn-lt"/>
              </a:rPr>
              <a:t>Badminton</a:t>
            </a:r>
          </a:p>
          <a:p>
            <a:pPr marL="285750" indent="-285750">
              <a:lnSpc>
                <a:spcPct val="80000"/>
              </a:lnSpc>
              <a:buBlip>
                <a:blip r:embed="rId3"/>
              </a:buBlip>
            </a:pPr>
            <a:r>
              <a:rPr lang="en-US" dirty="0">
                <a:ea typeface="+mn-lt"/>
                <a:cs typeface="+mn-lt"/>
              </a:rPr>
              <a:t>Curling </a:t>
            </a:r>
          </a:p>
          <a:p>
            <a:pPr marL="285750" indent="-285750">
              <a:lnSpc>
                <a:spcPct val="80000"/>
              </a:lnSpc>
              <a:buBlip>
                <a:blip r:embed="rId3"/>
              </a:buBlip>
            </a:pPr>
            <a:r>
              <a:rPr lang="en-US" dirty="0">
                <a:ea typeface="+mn-lt"/>
                <a:cs typeface="+mn-lt"/>
              </a:rPr>
              <a:t>Floor Hockey</a:t>
            </a:r>
          </a:p>
          <a:p>
            <a:pPr marL="285750" indent="-285750">
              <a:lnSpc>
                <a:spcPct val="80000"/>
              </a:lnSpc>
              <a:buBlip>
                <a:blip r:embed="rId3"/>
              </a:buBlip>
            </a:pPr>
            <a:r>
              <a:rPr lang="en-US" dirty="0">
                <a:ea typeface="+mn-lt"/>
                <a:cs typeface="+mn-lt"/>
              </a:rPr>
              <a:t>ODR</a:t>
            </a:r>
          </a:p>
          <a:p>
            <a:pPr>
              <a:lnSpc>
                <a:spcPct val="80000"/>
              </a:lnSpc>
            </a:pPr>
            <a:endParaRPr lang="en-US" sz="1600" dirty="0">
              <a:ea typeface="+mn-lt"/>
              <a:cs typeface="+mn-lt"/>
            </a:endParaRPr>
          </a:p>
        </p:txBody>
      </p:sp>
      <p:pic>
        <p:nvPicPr>
          <p:cNvPr id="3" name="Picture 6" descr="A group of people standing in a room&#10;&#10;Description automatically generated">
            <a:extLst>
              <a:ext uri="{FF2B5EF4-FFF2-40B4-BE49-F238E27FC236}">
                <a16:creationId xmlns:a16="http://schemas.microsoft.com/office/drawing/2014/main" id="{1A731E15-A0F2-486E-A8D5-C7526A2743A5}"/>
              </a:ext>
            </a:extLst>
          </p:cNvPr>
          <p:cNvPicPr>
            <a:picLocks noChangeAspect="1"/>
          </p:cNvPicPr>
          <p:nvPr/>
        </p:nvPicPr>
        <p:blipFill>
          <a:blip r:embed="rId4"/>
          <a:stretch>
            <a:fillRect/>
          </a:stretch>
        </p:blipFill>
        <p:spPr>
          <a:xfrm>
            <a:off x="8158041" y="2096526"/>
            <a:ext cx="3372624" cy="2240824"/>
          </a:xfrm>
          <a:prstGeom prst="rect">
            <a:avLst/>
          </a:prstGeom>
        </p:spPr>
      </p:pic>
      <p:pic>
        <p:nvPicPr>
          <p:cNvPr id="10" name="Picture 9" descr="A group of people playing ice hockey&#10;&#10;Description automatically generated with medium confidence">
            <a:extLst>
              <a:ext uri="{FF2B5EF4-FFF2-40B4-BE49-F238E27FC236}">
                <a16:creationId xmlns:a16="http://schemas.microsoft.com/office/drawing/2014/main" id="{BE066FF1-0AB9-4261-A248-26DC6EDD5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2972" y="3808394"/>
            <a:ext cx="3361237" cy="2240824"/>
          </a:xfrm>
          <a:prstGeom prst="rect">
            <a:avLst/>
          </a:prstGeom>
        </p:spPr>
      </p:pic>
    </p:spTree>
    <p:extLst>
      <p:ext uri="{BB962C8B-B14F-4D97-AF65-F5344CB8AC3E}">
        <p14:creationId xmlns:p14="http://schemas.microsoft.com/office/powerpoint/2010/main" val="223217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p:cNvSpPr txBox="1"/>
          <p:nvPr/>
        </p:nvSpPr>
        <p:spPr>
          <a:xfrm>
            <a:off x="2722747" y="664761"/>
            <a:ext cx="7113711" cy="67710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3800" b="1" i="1" dirty="0">
                <a:solidFill>
                  <a:prstClr val="black"/>
                </a:solidFill>
                <a:latin typeface="Calibri" panose="020F0502020204030204"/>
                <a:ea typeface="+mn-lt"/>
                <a:cs typeface="Calibri" panose="020F0502020204030204"/>
              </a:rPr>
              <a:t>Clubs and Activities</a:t>
            </a:r>
            <a:endPar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D1DDE53-AE7E-4DD4-9FEE-754C978116EE}"/>
              </a:ext>
            </a:extLst>
          </p:cNvPr>
          <p:cNvSpPr txBox="1"/>
          <p:nvPr/>
        </p:nvSpPr>
        <p:spPr>
          <a:xfrm>
            <a:off x="3009531" y="1731146"/>
            <a:ext cx="5271024" cy="2345968"/>
          </a:xfrm>
          <a:prstGeom prst="rect">
            <a:avLst/>
          </a:prstGeom>
          <a:noFill/>
        </p:spPr>
        <p:txBody>
          <a:bodyPr wrap="square" rtlCol="0">
            <a:spAutoFit/>
          </a:bodyPr>
          <a:lstStyle/>
          <a:p>
            <a:pPr marL="285750" indent="-285750">
              <a:lnSpc>
                <a:spcPct val="90000"/>
              </a:lnSpc>
              <a:buBlip>
                <a:blip r:embed="rId3"/>
              </a:buBlip>
            </a:pPr>
            <a:r>
              <a:rPr lang="en-US" sz="1800" dirty="0">
                <a:ea typeface="+mn-lt"/>
                <a:cs typeface="+mn-lt"/>
              </a:rPr>
              <a:t>Improv Club</a:t>
            </a:r>
          </a:p>
          <a:p>
            <a:pPr marL="285750" indent="-285750">
              <a:lnSpc>
                <a:spcPct val="90000"/>
              </a:lnSpc>
              <a:buBlip>
                <a:blip r:embed="rId3"/>
              </a:buBlip>
            </a:pPr>
            <a:r>
              <a:rPr lang="en-US" sz="1800" dirty="0">
                <a:ea typeface="+mn-lt"/>
                <a:cs typeface="+mn-lt"/>
              </a:rPr>
              <a:t>Student Leadership</a:t>
            </a:r>
          </a:p>
          <a:p>
            <a:pPr marL="285750" indent="-285750">
              <a:lnSpc>
                <a:spcPct val="90000"/>
              </a:lnSpc>
              <a:buBlip>
                <a:blip r:embed="rId3"/>
              </a:buBlip>
            </a:pPr>
            <a:r>
              <a:rPr lang="en-US" sz="1800" dirty="0">
                <a:ea typeface="+mn-lt"/>
                <a:cs typeface="+mn-lt"/>
              </a:rPr>
              <a:t>Computer Club</a:t>
            </a:r>
          </a:p>
          <a:p>
            <a:pPr marL="285750" indent="-285750">
              <a:lnSpc>
                <a:spcPct val="90000"/>
              </a:lnSpc>
              <a:buBlip>
                <a:blip r:embed="rId3"/>
              </a:buBlip>
            </a:pPr>
            <a:r>
              <a:rPr lang="en-US" sz="1800" dirty="0">
                <a:ea typeface="+mn-lt"/>
                <a:cs typeface="+mn-lt"/>
              </a:rPr>
              <a:t>Art Club</a:t>
            </a:r>
          </a:p>
          <a:p>
            <a:pPr marL="285750" indent="-285750">
              <a:lnSpc>
                <a:spcPct val="90000"/>
              </a:lnSpc>
              <a:buBlip>
                <a:blip r:embed="rId3"/>
              </a:buBlip>
            </a:pPr>
            <a:r>
              <a:rPr lang="en-US" sz="1800" dirty="0" err="1">
                <a:ea typeface="+mn-lt"/>
                <a:cs typeface="+mn-lt"/>
              </a:rPr>
              <a:t>Yarnology</a:t>
            </a:r>
            <a:endParaRPr lang="en-US" sz="1800" dirty="0">
              <a:ea typeface="+mn-lt"/>
              <a:cs typeface="+mn-lt"/>
            </a:endParaRPr>
          </a:p>
          <a:p>
            <a:pPr marL="285750" indent="-285750">
              <a:lnSpc>
                <a:spcPct val="90000"/>
              </a:lnSpc>
              <a:buBlip>
                <a:blip r:embed="rId3"/>
              </a:buBlip>
            </a:pPr>
            <a:r>
              <a:rPr lang="en-US" sz="1800" dirty="0">
                <a:ea typeface="+mn-lt"/>
                <a:cs typeface="+mn-lt"/>
              </a:rPr>
              <a:t>Card Club</a:t>
            </a:r>
          </a:p>
          <a:p>
            <a:pPr marL="285750" indent="-285750">
              <a:lnSpc>
                <a:spcPct val="90000"/>
              </a:lnSpc>
              <a:buBlip>
                <a:blip r:embed="rId3"/>
              </a:buBlip>
            </a:pPr>
            <a:r>
              <a:rPr lang="en-US" sz="1800" dirty="0">
                <a:ea typeface="+mn-lt"/>
                <a:cs typeface="+mn-lt"/>
              </a:rPr>
              <a:t>Social Justice Club</a:t>
            </a:r>
          </a:p>
          <a:p>
            <a:pPr marL="285750" indent="-285750">
              <a:lnSpc>
                <a:spcPct val="90000"/>
              </a:lnSpc>
              <a:buBlip>
                <a:blip r:embed="rId3"/>
              </a:buBlip>
            </a:pPr>
            <a:r>
              <a:rPr lang="en-US" sz="1800" dirty="0">
                <a:ea typeface="+mn-lt"/>
                <a:cs typeface="+mn-lt"/>
              </a:rPr>
              <a:t>GSA</a:t>
            </a:r>
            <a:endParaRPr lang="en-US" dirty="0">
              <a:cs typeface="Calibri" panose="020F0502020204030204"/>
            </a:endParaRPr>
          </a:p>
          <a:p>
            <a:endParaRPr lang="en-CA" dirty="0"/>
          </a:p>
        </p:txBody>
      </p:sp>
      <p:pic>
        <p:nvPicPr>
          <p:cNvPr id="12" name="Picture 11" descr="A group of people around a table&#10;&#10;Description automatically generated with medium confidence">
            <a:extLst>
              <a:ext uri="{FF2B5EF4-FFF2-40B4-BE49-F238E27FC236}">
                <a16:creationId xmlns:a16="http://schemas.microsoft.com/office/drawing/2014/main" id="{C9C4C60A-F43F-40B9-BF50-846CE36A4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4990" y="1341869"/>
            <a:ext cx="2930604" cy="1729805"/>
          </a:xfrm>
          <a:prstGeom prst="rect">
            <a:avLst/>
          </a:prstGeom>
        </p:spPr>
      </p:pic>
      <p:pic>
        <p:nvPicPr>
          <p:cNvPr id="15" name="Picture 14" descr="Diagram&#10;&#10;Description automatically generated">
            <a:extLst>
              <a:ext uri="{FF2B5EF4-FFF2-40B4-BE49-F238E27FC236}">
                <a16:creationId xmlns:a16="http://schemas.microsoft.com/office/drawing/2014/main" id="{E73A4FB3-18C8-4D20-94DD-924761AD74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7274" y="2633149"/>
            <a:ext cx="2444323" cy="1833242"/>
          </a:xfrm>
          <a:prstGeom prst="rect">
            <a:avLst/>
          </a:prstGeom>
        </p:spPr>
      </p:pic>
      <p:pic>
        <p:nvPicPr>
          <p:cNvPr id="7" name="Picture 8" descr="A group of people posing for the camera&#10;&#10;Description automatically generated">
            <a:extLst>
              <a:ext uri="{FF2B5EF4-FFF2-40B4-BE49-F238E27FC236}">
                <a16:creationId xmlns:a16="http://schemas.microsoft.com/office/drawing/2014/main" id="{B7C2A7D1-4C6E-43F1-87F0-FB9618A47CC5}"/>
              </a:ext>
            </a:extLst>
          </p:cNvPr>
          <p:cNvPicPr>
            <a:picLocks noChangeAspect="1"/>
          </p:cNvPicPr>
          <p:nvPr/>
        </p:nvPicPr>
        <p:blipFill>
          <a:blip r:embed="rId6"/>
          <a:stretch>
            <a:fillRect/>
          </a:stretch>
        </p:blipFill>
        <p:spPr>
          <a:xfrm>
            <a:off x="5044997" y="3678422"/>
            <a:ext cx="2102006" cy="1578981"/>
          </a:xfrm>
          <a:prstGeom prst="rect">
            <a:avLst/>
          </a:prstGeom>
        </p:spPr>
      </p:pic>
      <p:pic>
        <p:nvPicPr>
          <p:cNvPr id="8" name="Picture 2" descr="A close up of a logo&#10;&#10;Description automatically generated">
            <a:extLst>
              <a:ext uri="{FF2B5EF4-FFF2-40B4-BE49-F238E27FC236}">
                <a16:creationId xmlns:a16="http://schemas.microsoft.com/office/drawing/2014/main" id="{27F17C1F-8B48-40B8-B6D2-5D56929FF864}"/>
              </a:ext>
            </a:extLst>
          </p:cNvPr>
          <p:cNvPicPr>
            <a:picLocks noChangeAspect="1"/>
          </p:cNvPicPr>
          <p:nvPr/>
        </p:nvPicPr>
        <p:blipFill>
          <a:blip r:embed="rId7"/>
          <a:stretch>
            <a:fillRect/>
          </a:stretch>
        </p:blipFill>
        <p:spPr>
          <a:xfrm>
            <a:off x="3316409" y="4712120"/>
            <a:ext cx="2102006" cy="1574182"/>
          </a:xfrm>
          <a:prstGeom prst="rect">
            <a:avLst/>
          </a:prstGeom>
        </p:spPr>
      </p:pic>
    </p:spTree>
    <p:extLst>
      <p:ext uri="{BB962C8B-B14F-4D97-AF65-F5344CB8AC3E}">
        <p14:creationId xmlns:p14="http://schemas.microsoft.com/office/powerpoint/2010/main" val="2356640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p:cNvSpPr txBox="1"/>
          <p:nvPr/>
        </p:nvSpPr>
        <p:spPr>
          <a:xfrm>
            <a:off x="2472021" y="439346"/>
            <a:ext cx="9218109" cy="646331"/>
          </a:xfrm>
          <a:prstGeom prst="rect">
            <a:avLst/>
          </a:prstGeom>
          <a:noFill/>
        </p:spPr>
        <p:txBody>
          <a:bodyPr wrap="square" lIns="91440" tIns="45720" rIns="91440" bIns="45720" rtlCol="0" anchor="t">
            <a:spAutoFit/>
          </a:bodyPr>
          <a:lstStyle/>
          <a:p>
            <a:pPr algn="ctr"/>
            <a:r>
              <a:rPr lang="da-DK" sz="3600" b="1" i="1">
                <a:cs typeface="Calibri"/>
              </a:rPr>
              <a:t>Registration </a:t>
            </a:r>
            <a:endParaRPr lang="da-DK" sz="4000" b="1" i="1" dirty="0">
              <a:cs typeface="Calibri"/>
            </a:endParaRPr>
          </a:p>
        </p:txBody>
      </p:sp>
      <p:sp>
        <p:nvSpPr>
          <p:cNvPr id="6" name="TextBox 5"/>
          <p:cNvSpPr txBox="1"/>
          <p:nvPr/>
        </p:nvSpPr>
        <p:spPr>
          <a:xfrm>
            <a:off x="3225363" y="1299818"/>
            <a:ext cx="7875950" cy="3693319"/>
          </a:xfrm>
          <a:prstGeom prst="rect">
            <a:avLst/>
          </a:prstGeom>
          <a:noFill/>
        </p:spPr>
        <p:txBody>
          <a:bodyPr wrap="square" lIns="91440" tIns="45720" rIns="91440" bIns="45720" rtlCol="0" anchor="t">
            <a:spAutoFit/>
          </a:bodyPr>
          <a:lstStyle/>
          <a:p>
            <a:r>
              <a:rPr lang="en-CA" i="1" dirty="0">
                <a:solidFill>
                  <a:srgbClr val="444444"/>
                </a:solidFill>
              </a:rPr>
              <a:t>St. James-Assiniboia students that </a:t>
            </a:r>
            <a:r>
              <a:rPr lang="en-CA" i="1" u="sng" dirty="0">
                <a:solidFill>
                  <a:srgbClr val="444444"/>
                </a:solidFill>
              </a:rPr>
              <a:t>live in the Golden Gate catchment</a:t>
            </a:r>
            <a:r>
              <a:rPr lang="en-CA" i="1" dirty="0">
                <a:solidFill>
                  <a:srgbClr val="444444"/>
                </a:solidFill>
              </a:rPr>
              <a:t>:</a:t>
            </a:r>
          </a:p>
          <a:p>
            <a:endParaRPr lang="en-CA" i="1" dirty="0">
              <a:solidFill>
                <a:srgbClr val="444444"/>
              </a:solidFill>
              <a:cs typeface="Calibri"/>
            </a:endParaRPr>
          </a:p>
          <a:p>
            <a:pPr marL="342900" indent="-342900">
              <a:buBlip>
                <a:blip r:embed="rId3"/>
              </a:buBlip>
            </a:pPr>
            <a:r>
              <a:rPr lang="en-CA" i="1" dirty="0">
                <a:solidFill>
                  <a:srgbClr val="444444"/>
                </a:solidFill>
                <a:cs typeface="Calibri"/>
              </a:rPr>
              <a:t>Forms will be made available from your elementary school on </a:t>
            </a:r>
            <a:r>
              <a:rPr lang="en-CA" i="1" u="sng" dirty="0">
                <a:solidFill>
                  <a:srgbClr val="444444"/>
                </a:solidFill>
                <a:cs typeface="Calibri"/>
              </a:rPr>
              <a:t>Friday January 29th, 2021</a:t>
            </a:r>
            <a:r>
              <a:rPr lang="en-CA" i="1" dirty="0">
                <a:solidFill>
                  <a:srgbClr val="444444"/>
                </a:solidFill>
                <a:cs typeface="Calibri"/>
              </a:rPr>
              <a:t>.</a:t>
            </a:r>
          </a:p>
          <a:p>
            <a:pPr marL="342900" indent="-342900">
              <a:buBlip>
                <a:blip r:embed="rId3"/>
              </a:buBlip>
            </a:pPr>
            <a:r>
              <a:rPr lang="en-CA" i="1" dirty="0">
                <a:solidFill>
                  <a:srgbClr val="444444"/>
                </a:solidFill>
                <a:cs typeface="Calibri"/>
              </a:rPr>
              <a:t>These forms should be returned to your current elementary school as soon as possible.</a:t>
            </a:r>
          </a:p>
          <a:p>
            <a:pPr marL="342900" indent="-342900">
              <a:buBlip>
                <a:blip r:embed="rId3"/>
              </a:buBlip>
            </a:pPr>
            <a:endParaRPr lang="en-CA" i="1" dirty="0">
              <a:solidFill>
                <a:srgbClr val="444444"/>
              </a:solidFill>
              <a:cs typeface="Calibri"/>
            </a:endParaRPr>
          </a:p>
          <a:p>
            <a:pPr marL="342900" indent="-342900">
              <a:buBlip>
                <a:blip r:embed="rId3"/>
              </a:buBlip>
            </a:pPr>
            <a:r>
              <a:rPr lang="en-CA" i="1" dirty="0">
                <a:solidFill>
                  <a:srgbClr val="444444"/>
                </a:solidFill>
                <a:cs typeface="Calibri"/>
              </a:rPr>
              <a:t>Students outside the St. James-Assiniboia boundary or outside of Golden Gate catchment:</a:t>
            </a:r>
          </a:p>
          <a:p>
            <a:pPr marL="342900" indent="-342900">
              <a:buBlip>
                <a:blip r:embed="rId3"/>
              </a:buBlip>
            </a:pPr>
            <a:r>
              <a:rPr lang="en-CA" i="1" dirty="0">
                <a:solidFill>
                  <a:srgbClr val="444444"/>
                </a:solidFill>
                <a:cs typeface="Calibri"/>
              </a:rPr>
              <a:t>Please log onto the St. James Assiniboia School Division website on </a:t>
            </a:r>
            <a:r>
              <a:rPr lang="en-CA" i="1" u="sng" dirty="0">
                <a:solidFill>
                  <a:srgbClr val="444444"/>
                </a:solidFill>
                <a:cs typeface="Calibri"/>
              </a:rPr>
              <a:t>Friday February 12th, 2021</a:t>
            </a:r>
            <a:r>
              <a:rPr lang="en-CA" i="1" dirty="0">
                <a:solidFill>
                  <a:srgbClr val="444444"/>
                </a:solidFill>
                <a:cs typeface="Calibri"/>
              </a:rPr>
              <a:t>.  There will be a link for you to add your name to the queue requesting what school of choice you are hoping for.</a:t>
            </a:r>
          </a:p>
          <a:p>
            <a:endParaRPr lang="en-CA" i="1" dirty="0">
              <a:solidFill>
                <a:srgbClr val="444444"/>
              </a:solidFill>
              <a:cs typeface="Calibri"/>
            </a:endParaRPr>
          </a:p>
        </p:txBody>
      </p:sp>
    </p:spTree>
    <p:extLst>
      <p:ext uri="{BB962C8B-B14F-4D97-AF65-F5344CB8AC3E}">
        <p14:creationId xmlns:p14="http://schemas.microsoft.com/office/powerpoint/2010/main" val="1829971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9899"/>
            <a:ext cx="12191999" cy="6858000"/>
          </a:xfrm>
          <a:prstGeom prst="rect">
            <a:avLst/>
          </a:prstGeom>
        </p:spPr>
      </p:pic>
      <p:sp>
        <p:nvSpPr>
          <p:cNvPr id="5" name="TextBox 4"/>
          <p:cNvSpPr txBox="1"/>
          <p:nvPr/>
        </p:nvSpPr>
        <p:spPr>
          <a:xfrm>
            <a:off x="3693109" y="932155"/>
            <a:ext cx="5974673" cy="600164"/>
          </a:xfrm>
          <a:prstGeom prst="rect">
            <a:avLst/>
          </a:prstGeom>
          <a:noFill/>
        </p:spPr>
        <p:txBody>
          <a:bodyPr wrap="square" lIns="91440" tIns="45720" rIns="91440" bIns="45720" rtlCol="0" anchor="t">
            <a:spAutoFit/>
          </a:bodyPr>
          <a:lstStyle/>
          <a:p>
            <a:pPr algn="ctr"/>
            <a:r>
              <a:rPr lang="en-US" sz="3300" dirty="0"/>
              <a:t>Questions</a:t>
            </a:r>
          </a:p>
        </p:txBody>
      </p:sp>
      <p:sp>
        <p:nvSpPr>
          <p:cNvPr id="2" name="TextBox 1">
            <a:extLst>
              <a:ext uri="{FF2B5EF4-FFF2-40B4-BE49-F238E27FC236}">
                <a16:creationId xmlns:a16="http://schemas.microsoft.com/office/drawing/2014/main" id="{CE4E270B-4B42-4F83-8BAD-7579B358800E}"/>
              </a:ext>
            </a:extLst>
          </p:cNvPr>
          <p:cNvSpPr txBox="1"/>
          <p:nvPr/>
        </p:nvSpPr>
        <p:spPr>
          <a:xfrm>
            <a:off x="3592286" y="1595536"/>
            <a:ext cx="6856732" cy="3416320"/>
          </a:xfrm>
          <a:prstGeom prst="rect">
            <a:avLst/>
          </a:prstGeom>
          <a:noFill/>
        </p:spPr>
        <p:txBody>
          <a:bodyPr wrap="square" rtlCol="0">
            <a:spAutoFit/>
          </a:bodyPr>
          <a:lstStyle/>
          <a:p>
            <a:pPr marL="285750" indent="-285750">
              <a:buBlip>
                <a:blip r:embed="rId3"/>
              </a:buBlip>
            </a:pPr>
            <a:r>
              <a:rPr lang="en-US" dirty="0"/>
              <a:t>Please use the link below if you have any questions.</a:t>
            </a:r>
          </a:p>
          <a:p>
            <a:endParaRPr lang="en-US" dirty="0"/>
          </a:p>
          <a:p>
            <a:pPr marL="285750" indent="-285750">
              <a:buBlip>
                <a:blip r:embed="rId3"/>
              </a:buBlip>
            </a:pPr>
            <a:r>
              <a:rPr lang="en-US" dirty="0"/>
              <a:t>We will be answering all questions and doing an overview of our school at our virtual open house tentatively scheduled for March.  More information to come.</a:t>
            </a:r>
          </a:p>
          <a:p>
            <a:endParaRPr lang="en-US" dirty="0"/>
          </a:p>
          <a:p>
            <a:pPr marL="285750" indent="-285750">
              <a:buBlip>
                <a:blip r:embed="rId3"/>
              </a:buBlip>
            </a:pPr>
            <a:r>
              <a:rPr lang="en-US" dirty="0">
                <a:hlinkClick r:id="rId4"/>
              </a:rPr>
              <a:t>Golden Gate Registration Questions</a:t>
            </a:r>
            <a:endParaRPr lang="en-US" dirty="0"/>
          </a:p>
          <a:p>
            <a:pPr marL="285750" indent="-285750">
              <a:buBlip>
                <a:blip r:embed="rId3"/>
              </a:buBlip>
            </a:pPr>
            <a:endParaRPr lang="en-US" dirty="0"/>
          </a:p>
          <a:p>
            <a:endParaRPr lang="en-US" dirty="0"/>
          </a:p>
          <a:p>
            <a:pPr marL="285750" indent="-285750">
              <a:buBlip>
                <a:blip r:embed="rId3"/>
              </a:buBlip>
            </a:pPr>
            <a:endParaRPr lang="en-US" dirty="0"/>
          </a:p>
          <a:p>
            <a:endParaRPr lang="en-US" dirty="0"/>
          </a:p>
          <a:p>
            <a:endParaRPr lang="en-CA" dirty="0"/>
          </a:p>
        </p:txBody>
      </p:sp>
    </p:spTree>
    <p:extLst>
      <p:ext uri="{BB962C8B-B14F-4D97-AF65-F5344CB8AC3E}">
        <p14:creationId xmlns:p14="http://schemas.microsoft.com/office/powerpoint/2010/main" val="2952891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p:cNvSpPr txBox="1"/>
          <p:nvPr/>
        </p:nvSpPr>
        <p:spPr>
          <a:xfrm>
            <a:off x="3441839" y="716436"/>
            <a:ext cx="8248291"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1"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Philosophy of Middle Years in SJASD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3441840" y="1646181"/>
            <a:ext cx="7659473" cy="26776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100" b="0" i="1" u="none" strike="noStrike" kern="1200" cap="none" spc="0" normalizeH="0" baseline="0" noProof="0" dirty="0">
                <a:ln>
                  <a:noFill/>
                </a:ln>
                <a:solidFill>
                  <a:srgbClr val="444444"/>
                </a:solidFill>
                <a:effectLst/>
                <a:uLnTx/>
                <a:uFillTx/>
                <a:latin typeface="Calibri" panose="020F0502020204030204"/>
                <a:ea typeface="+mn-ea"/>
                <a:cs typeface="+mn-cs"/>
              </a:rPr>
              <a:t>A Middle Years environment is based upon the needs and characteristics of the adolescent learner. These characteristics must be recognized as being developmental and dynamic. Caring, trained professionals will meet the intellectual, physical, social and emotional needs of the middle years student by offering programs reflecting active learning strategies, integrated curricula, exploratory experiences and opportunities to nurture positive relationships with adults and peers.</a:t>
            </a:r>
            <a:endParaRPr kumimoji="0" lang="en-US" sz="2100" b="0" i="1" u="none" strike="noStrike" kern="1200" cap="none" spc="0" normalizeH="0" baseline="0" noProof="0" dirty="0">
              <a:ln>
                <a:noFill/>
              </a:ln>
              <a:solidFill>
                <a:srgbClr val="444444"/>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1761506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878"/>
            <a:ext cx="12303511" cy="6913756"/>
          </a:xfrm>
          <a:prstGeom prst="rect">
            <a:avLst/>
          </a:prstGeom>
        </p:spPr>
      </p:pic>
      <p:sp>
        <p:nvSpPr>
          <p:cNvPr id="5" name="TextBox 4"/>
          <p:cNvSpPr txBox="1"/>
          <p:nvPr/>
        </p:nvSpPr>
        <p:spPr>
          <a:xfrm>
            <a:off x="4039340" y="79899"/>
            <a:ext cx="4953740" cy="630942"/>
          </a:xfrm>
          <a:prstGeom prst="rect">
            <a:avLst/>
          </a:prstGeom>
          <a:noFill/>
        </p:spPr>
        <p:txBody>
          <a:bodyPr wrap="square" lIns="91440" tIns="45720" rIns="91440" bIns="45720" rtlCol="0" anchor="t">
            <a:spAutoFit/>
          </a:bodyPr>
          <a:lstStyle/>
          <a:p>
            <a:pPr algn="ctr"/>
            <a:r>
              <a:rPr lang="en-CA" sz="3500" b="1" dirty="0">
                <a:cs typeface="Calibri"/>
              </a:rPr>
              <a:t>School Day Schedule</a:t>
            </a:r>
            <a:endParaRPr lang="en-US" sz="3500" dirty="0">
              <a:cs typeface="Calibri"/>
            </a:endParaRPr>
          </a:p>
        </p:txBody>
      </p:sp>
      <p:graphicFrame>
        <p:nvGraphicFramePr>
          <p:cNvPr id="3" name="Table 2">
            <a:extLst>
              <a:ext uri="{FF2B5EF4-FFF2-40B4-BE49-F238E27FC236}">
                <a16:creationId xmlns:a16="http://schemas.microsoft.com/office/drawing/2014/main" id="{FC8B5E6E-7755-4959-8A55-E7C8D4412E04}"/>
              </a:ext>
            </a:extLst>
          </p:cNvPr>
          <p:cNvGraphicFramePr>
            <a:graphicFrameLocks noGrp="1"/>
          </p:cNvGraphicFramePr>
          <p:nvPr>
            <p:extLst>
              <p:ext uri="{D42A27DB-BD31-4B8C-83A1-F6EECF244321}">
                <p14:modId xmlns:p14="http://schemas.microsoft.com/office/powerpoint/2010/main" val="2418091353"/>
              </p:ext>
            </p:extLst>
          </p:nvPr>
        </p:nvGraphicFramePr>
        <p:xfrm>
          <a:off x="4527612" y="835128"/>
          <a:ext cx="3400148" cy="4419600"/>
        </p:xfrm>
        <a:graphic>
          <a:graphicData uri="http://schemas.openxmlformats.org/drawingml/2006/table">
            <a:tbl>
              <a:tblPr firstRow="1" bandRow="1">
                <a:tableStyleId>{5C22544A-7EE6-4342-B048-85BDC9FD1C3A}</a:tableStyleId>
              </a:tblPr>
              <a:tblGrid>
                <a:gridCol w="1001676">
                  <a:extLst>
                    <a:ext uri="{9D8B030D-6E8A-4147-A177-3AD203B41FA5}">
                      <a16:colId xmlns:a16="http://schemas.microsoft.com/office/drawing/2014/main" val="1087849882"/>
                    </a:ext>
                  </a:extLst>
                </a:gridCol>
                <a:gridCol w="2398472">
                  <a:extLst>
                    <a:ext uri="{9D8B030D-6E8A-4147-A177-3AD203B41FA5}">
                      <a16:colId xmlns:a16="http://schemas.microsoft.com/office/drawing/2014/main" val="964759958"/>
                    </a:ext>
                  </a:extLst>
                </a:gridCol>
              </a:tblGrid>
              <a:tr h="303801">
                <a:tc>
                  <a:txBody>
                    <a:bodyPr/>
                    <a:lstStyle/>
                    <a:p>
                      <a:pPr algn="l" fontAlgn="base"/>
                      <a:r>
                        <a:rPr lang="en-US" sz="1400" dirty="0">
                          <a:effectLst/>
                        </a:rPr>
                        <a:t>Time​</a:t>
                      </a:r>
                      <a:endParaRPr lang="en-US" sz="1400" b="1" i="0" dirty="0">
                        <a:solidFill>
                          <a:srgbClr val="FFFFFF"/>
                        </a:solidFill>
                        <a:effectLst/>
                      </a:endParaRPr>
                    </a:p>
                  </a:txBody>
                  <a:tcPr anchor="b"/>
                </a:tc>
                <a:tc>
                  <a:txBody>
                    <a:bodyPr/>
                    <a:lstStyle/>
                    <a:p>
                      <a:pPr algn="l" fontAlgn="base"/>
                      <a:r>
                        <a:rPr lang="en-US" sz="1400" dirty="0">
                          <a:effectLst/>
                        </a:rPr>
                        <a:t>Period ​</a:t>
                      </a:r>
                      <a:endParaRPr lang="en-US" sz="1400" b="1" i="0" dirty="0">
                        <a:solidFill>
                          <a:srgbClr val="FFFFFF"/>
                        </a:solidFill>
                        <a:effectLst/>
                      </a:endParaRPr>
                    </a:p>
                  </a:txBody>
                  <a:tcPr anchor="b"/>
                </a:tc>
                <a:extLst>
                  <a:ext uri="{0D108BD9-81ED-4DB2-BD59-A6C34878D82A}">
                    <a16:rowId xmlns:a16="http://schemas.microsoft.com/office/drawing/2014/main" val="3931495263"/>
                  </a:ext>
                </a:extLst>
              </a:tr>
              <a:tr h="273422">
                <a:tc>
                  <a:txBody>
                    <a:bodyPr/>
                    <a:lstStyle/>
                    <a:p>
                      <a:pPr algn="l" fontAlgn="base"/>
                      <a:r>
                        <a:rPr lang="en-US" sz="1200" dirty="0">
                          <a:effectLst/>
                        </a:rPr>
                        <a:t>8:50 am</a:t>
                      </a:r>
                    </a:p>
                  </a:txBody>
                  <a:tcPr anchor="b"/>
                </a:tc>
                <a:tc>
                  <a:txBody>
                    <a:bodyPr/>
                    <a:lstStyle/>
                    <a:p>
                      <a:pPr algn="l" fontAlgn="base"/>
                      <a:r>
                        <a:rPr lang="en-US" sz="1200" b="0" i="0" dirty="0">
                          <a:solidFill>
                            <a:srgbClr val="000000"/>
                          </a:solidFill>
                          <a:effectLst/>
                        </a:rPr>
                        <a:t>Student Entry</a:t>
                      </a:r>
                    </a:p>
                  </a:txBody>
                  <a:tcPr anchor="b"/>
                </a:tc>
                <a:extLst>
                  <a:ext uri="{0D108BD9-81ED-4DB2-BD59-A6C34878D82A}">
                    <a16:rowId xmlns:a16="http://schemas.microsoft.com/office/drawing/2014/main" val="3516584959"/>
                  </a:ext>
                </a:extLst>
              </a:tr>
              <a:tr h="273422">
                <a:tc>
                  <a:txBody>
                    <a:bodyPr/>
                    <a:lstStyle/>
                    <a:p>
                      <a:pPr algn="l" fontAlgn="base"/>
                      <a:r>
                        <a:rPr lang="en-US" sz="1200" dirty="0">
                          <a:effectLst/>
                        </a:rPr>
                        <a:t>9:00 am</a:t>
                      </a:r>
                    </a:p>
                  </a:txBody>
                  <a:tcPr anchor="b"/>
                </a:tc>
                <a:tc>
                  <a:txBody>
                    <a:bodyPr/>
                    <a:lstStyle/>
                    <a:p>
                      <a:pPr algn="l" fontAlgn="base"/>
                      <a:r>
                        <a:rPr lang="en-US" sz="1200" b="0" i="0" dirty="0">
                          <a:solidFill>
                            <a:srgbClr val="000000"/>
                          </a:solidFill>
                          <a:effectLst/>
                        </a:rPr>
                        <a:t>Warning Bell</a:t>
                      </a:r>
                    </a:p>
                  </a:txBody>
                  <a:tcPr anchor="b"/>
                </a:tc>
                <a:extLst>
                  <a:ext uri="{0D108BD9-81ED-4DB2-BD59-A6C34878D82A}">
                    <a16:rowId xmlns:a16="http://schemas.microsoft.com/office/drawing/2014/main" val="2210968558"/>
                  </a:ext>
                </a:extLst>
              </a:tr>
              <a:tr h="273422">
                <a:tc>
                  <a:txBody>
                    <a:bodyPr/>
                    <a:lstStyle/>
                    <a:p>
                      <a:pPr algn="l" fontAlgn="base"/>
                      <a:r>
                        <a:rPr lang="en-US" sz="1200" dirty="0">
                          <a:effectLst/>
                        </a:rPr>
                        <a:t>9:05 am</a:t>
                      </a:r>
                    </a:p>
                  </a:txBody>
                  <a:tcPr anchor="b"/>
                </a:tc>
                <a:tc>
                  <a:txBody>
                    <a:bodyPr/>
                    <a:lstStyle/>
                    <a:p>
                      <a:pPr algn="l" fontAlgn="base"/>
                      <a:r>
                        <a:rPr lang="en-US" sz="1200" dirty="0">
                          <a:effectLst/>
                        </a:rPr>
                        <a:t>Period 1​</a:t>
                      </a:r>
                      <a:endParaRPr lang="en-US" sz="1200" b="0" i="0" dirty="0">
                        <a:solidFill>
                          <a:srgbClr val="000000"/>
                        </a:solidFill>
                        <a:effectLst/>
                      </a:endParaRPr>
                    </a:p>
                  </a:txBody>
                  <a:tcPr anchor="b"/>
                </a:tc>
                <a:extLst>
                  <a:ext uri="{0D108BD9-81ED-4DB2-BD59-A6C34878D82A}">
                    <a16:rowId xmlns:a16="http://schemas.microsoft.com/office/drawing/2014/main" val="3195497811"/>
                  </a:ext>
                </a:extLst>
              </a:tr>
              <a:tr h="273422">
                <a:tc>
                  <a:txBody>
                    <a:bodyPr/>
                    <a:lstStyle/>
                    <a:p>
                      <a:pPr algn="l" fontAlgn="base"/>
                      <a:r>
                        <a:rPr lang="en-US" sz="1200" dirty="0">
                          <a:effectLst/>
                        </a:rPr>
                        <a:t>9:46 am</a:t>
                      </a:r>
                      <a:endParaRPr lang="en-US" sz="1200" b="1" i="0" dirty="0">
                        <a:solidFill>
                          <a:srgbClr val="FFFFFF"/>
                        </a:solidFill>
                        <a:effectLst/>
                      </a:endParaRPr>
                    </a:p>
                  </a:txBody>
                  <a:tcPr anchor="b"/>
                </a:tc>
                <a:tc>
                  <a:txBody>
                    <a:bodyPr/>
                    <a:lstStyle/>
                    <a:p>
                      <a:pPr algn="l" fontAlgn="base"/>
                      <a:r>
                        <a:rPr lang="en-US" sz="1200" dirty="0">
                          <a:effectLst/>
                        </a:rPr>
                        <a:t>Period 2​</a:t>
                      </a:r>
                      <a:endParaRPr lang="en-US" sz="1200" b="0" i="0" dirty="0">
                        <a:solidFill>
                          <a:srgbClr val="000000"/>
                        </a:solidFill>
                        <a:effectLst/>
                      </a:endParaRPr>
                    </a:p>
                  </a:txBody>
                  <a:tcPr anchor="b"/>
                </a:tc>
                <a:extLst>
                  <a:ext uri="{0D108BD9-81ED-4DB2-BD59-A6C34878D82A}">
                    <a16:rowId xmlns:a16="http://schemas.microsoft.com/office/drawing/2014/main" val="1251862206"/>
                  </a:ext>
                </a:extLst>
              </a:tr>
              <a:tr h="273422">
                <a:tc>
                  <a:txBody>
                    <a:bodyPr/>
                    <a:lstStyle/>
                    <a:p>
                      <a:pPr algn="l" fontAlgn="base"/>
                      <a:r>
                        <a:rPr lang="en-US" sz="1200" b="0" i="0" dirty="0">
                          <a:solidFill>
                            <a:schemeClr val="tx1"/>
                          </a:solidFill>
                          <a:effectLst/>
                        </a:rPr>
                        <a:t>10:23 am </a:t>
                      </a:r>
                    </a:p>
                  </a:txBody>
                  <a:tcPr anchor="ctr"/>
                </a:tc>
                <a:tc>
                  <a:txBody>
                    <a:bodyPr/>
                    <a:lstStyle/>
                    <a:p>
                      <a:pPr algn="l" fontAlgn="base"/>
                      <a:r>
                        <a:rPr lang="en-US" sz="1200" dirty="0">
                          <a:effectLst/>
                        </a:rPr>
                        <a:t>Nutrition Break </a:t>
                      </a:r>
                    </a:p>
                  </a:txBody>
                  <a:tcPr anchor="ctr"/>
                </a:tc>
                <a:extLst>
                  <a:ext uri="{0D108BD9-81ED-4DB2-BD59-A6C34878D82A}">
                    <a16:rowId xmlns:a16="http://schemas.microsoft.com/office/drawing/2014/main" val="2236665439"/>
                  </a:ext>
                </a:extLst>
              </a:tr>
              <a:tr h="273422">
                <a:tc>
                  <a:txBody>
                    <a:bodyPr/>
                    <a:lstStyle/>
                    <a:p>
                      <a:pPr algn="l" fontAlgn="base"/>
                      <a:r>
                        <a:rPr lang="en-US" sz="1200" dirty="0">
                          <a:effectLst/>
                        </a:rPr>
                        <a:t>10:28 am</a:t>
                      </a:r>
                      <a:endParaRPr lang="en-US" sz="1200" b="1" i="0" dirty="0">
                        <a:solidFill>
                          <a:srgbClr val="FFFFFF"/>
                        </a:solidFill>
                        <a:effectLst/>
                      </a:endParaRPr>
                    </a:p>
                  </a:txBody>
                  <a:tcPr anchor="ctr"/>
                </a:tc>
                <a:tc>
                  <a:txBody>
                    <a:bodyPr/>
                    <a:lstStyle/>
                    <a:p>
                      <a:pPr algn="l" fontAlgn="base"/>
                      <a:r>
                        <a:rPr lang="en-US" sz="1200" dirty="0">
                          <a:effectLst/>
                        </a:rPr>
                        <a:t>Period 3</a:t>
                      </a:r>
                    </a:p>
                  </a:txBody>
                  <a:tcPr anchor="ctr"/>
                </a:tc>
                <a:extLst>
                  <a:ext uri="{0D108BD9-81ED-4DB2-BD59-A6C34878D82A}">
                    <a16:rowId xmlns:a16="http://schemas.microsoft.com/office/drawing/2014/main" val="2080622172"/>
                  </a:ext>
                </a:extLst>
              </a:tr>
              <a:tr h="273422">
                <a:tc>
                  <a:txBody>
                    <a:bodyPr/>
                    <a:lstStyle/>
                    <a:p>
                      <a:pPr algn="l" fontAlgn="base"/>
                      <a:r>
                        <a:rPr lang="en-US" sz="1200" dirty="0">
                          <a:effectLst/>
                        </a:rPr>
                        <a:t>11:07 am</a:t>
                      </a:r>
                      <a:endParaRPr lang="en-US" sz="1200" b="1" i="0" dirty="0">
                        <a:solidFill>
                          <a:srgbClr val="FFFFFF"/>
                        </a:solidFill>
                        <a:effectLst/>
                      </a:endParaRPr>
                    </a:p>
                  </a:txBody>
                  <a:tcPr anchor="b"/>
                </a:tc>
                <a:tc>
                  <a:txBody>
                    <a:bodyPr/>
                    <a:lstStyle/>
                    <a:p>
                      <a:pPr lvl="0" algn="l">
                        <a:buNone/>
                      </a:pPr>
                      <a:r>
                        <a:rPr lang="en-US" sz="1200" dirty="0">
                          <a:effectLst/>
                        </a:rPr>
                        <a:t>Period 4</a:t>
                      </a:r>
                      <a:endParaRPr lang="en-US" sz="1200" dirty="0"/>
                    </a:p>
                  </a:txBody>
                  <a:tcPr anchor="b"/>
                </a:tc>
                <a:extLst>
                  <a:ext uri="{0D108BD9-81ED-4DB2-BD59-A6C34878D82A}">
                    <a16:rowId xmlns:a16="http://schemas.microsoft.com/office/drawing/2014/main" val="543243678"/>
                  </a:ext>
                </a:extLst>
              </a:tr>
              <a:tr h="273422">
                <a:tc>
                  <a:txBody>
                    <a:bodyPr/>
                    <a:lstStyle/>
                    <a:p>
                      <a:pPr algn="l" fontAlgn="base"/>
                      <a:r>
                        <a:rPr lang="en-US" sz="1200" dirty="0">
                          <a:effectLst/>
                        </a:rPr>
                        <a:t>11:45 am</a:t>
                      </a:r>
                      <a:endParaRPr lang="en-US" sz="1200" b="1" i="0" dirty="0">
                        <a:solidFill>
                          <a:srgbClr val="FFFFFF"/>
                        </a:solidFill>
                        <a:effectLst/>
                      </a:endParaRPr>
                    </a:p>
                  </a:txBody>
                  <a:tcPr anchor="b"/>
                </a:tc>
                <a:tc>
                  <a:txBody>
                    <a:bodyPr/>
                    <a:lstStyle/>
                    <a:p>
                      <a:pPr algn="l" fontAlgn="base"/>
                      <a:r>
                        <a:rPr lang="en-US" sz="1200">
                          <a:effectLst/>
                        </a:rPr>
                        <a:t>Lunch Hour</a:t>
                      </a:r>
                      <a:endParaRPr lang="en-US" sz="1200" dirty="0">
                        <a:effectLst/>
                      </a:endParaRPr>
                    </a:p>
                  </a:txBody>
                  <a:tcPr anchor="b"/>
                </a:tc>
                <a:extLst>
                  <a:ext uri="{0D108BD9-81ED-4DB2-BD59-A6C34878D82A}">
                    <a16:rowId xmlns:a16="http://schemas.microsoft.com/office/drawing/2014/main" val="963045480"/>
                  </a:ext>
                </a:extLst>
              </a:tr>
              <a:tr h="273422">
                <a:tc>
                  <a:txBody>
                    <a:bodyPr/>
                    <a:lstStyle/>
                    <a:p>
                      <a:pPr lvl="0" algn="l">
                        <a:buNone/>
                      </a:pPr>
                      <a:r>
                        <a:rPr lang="en-US" sz="1200" dirty="0">
                          <a:effectLst/>
                        </a:rPr>
                        <a:t>12:45 pm</a:t>
                      </a:r>
                    </a:p>
                  </a:txBody>
                  <a:tcPr anchor="b"/>
                </a:tc>
                <a:tc>
                  <a:txBody>
                    <a:bodyPr/>
                    <a:lstStyle/>
                    <a:p>
                      <a:pPr lvl="0" algn="l">
                        <a:buNone/>
                      </a:pPr>
                      <a:r>
                        <a:rPr lang="en-US" sz="1200" dirty="0">
                          <a:effectLst/>
                        </a:rPr>
                        <a:t>Every Gator Reads</a:t>
                      </a:r>
                      <a:endParaRPr lang="en-US" sz="1200" dirty="0"/>
                    </a:p>
                  </a:txBody>
                  <a:tcPr anchor="b"/>
                </a:tc>
                <a:extLst>
                  <a:ext uri="{0D108BD9-81ED-4DB2-BD59-A6C34878D82A}">
                    <a16:rowId xmlns:a16="http://schemas.microsoft.com/office/drawing/2014/main" val="1248312270"/>
                  </a:ext>
                </a:extLst>
              </a:tr>
              <a:tr h="273422">
                <a:tc>
                  <a:txBody>
                    <a:bodyPr/>
                    <a:lstStyle/>
                    <a:p>
                      <a:pPr algn="l" fontAlgn="base"/>
                      <a:r>
                        <a:rPr lang="en-US" sz="1200" dirty="0">
                          <a:effectLst/>
                        </a:rPr>
                        <a:t>1:02 pm</a:t>
                      </a:r>
                      <a:endParaRPr lang="en-US" sz="1200" b="1" i="0" dirty="0">
                        <a:solidFill>
                          <a:srgbClr val="FFFFFF"/>
                        </a:solidFill>
                        <a:effectLst/>
                      </a:endParaRPr>
                    </a:p>
                  </a:txBody>
                  <a:tcPr anchor="ctr"/>
                </a:tc>
                <a:tc>
                  <a:txBody>
                    <a:bodyPr/>
                    <a:lstStyle/>
                    <a:p>
                      <a:pPr algn="l" fontAlgn="base"/>
                      <a:r>
                        <a:rPr lang="en-US" sz="1200" dirty="0">
                          <a:effectLst/>
                        </a:rPr>
                        <a:t>Period 5</a:t>
                      </a:r>
                      <a:endParaRPr lang="en-US" sz="1200" b="0" i="0" dirty="0">
                        <a:solidFill>
                          <a:srgbClr val="000000"/>
                        </a:solidFill>
                        <a:effectLst/>
                      </a:endParaRPr>
                    </a:p>
                  </a:txBody>
                  <a:tcPr anchor="b"/>
                </a:tc>
                <a:extLst>
                  <a:ext uri="{0D108BD9-81ED-4DB2-BD59-A6C34878D82A}">
                    <a16:rowId xmlns:a16="http://schemas.microsoft.com/office/drawing/2014/main" val="3164723323"/>
                  </a:ext>
                </a:extLst>
              </a:tr>
              <a:tr h="273422">
                <a:tc>
                  <a:txBody>
                    <a:bodyPr/>
                    <a:lstStyle/>
                    <a:p>
                      <a:pPr algn="l" fontAlgn="base"/>
                      <a:r>
                        <a:rPr lang="en-US" sz="1200" dirty="0">
                          <a:effectLst/>
                        </a:rPr>
                        <a:t>1:45 pm</a:t>
                      </a:r>
                      <a:endParaRPr lang="en-US" sz="1200" b="1" i="0" dirty="0">
                        <a:solidFill>
                          <a:srgbClr val="FFFFFF"/>
                        </a:solidFill>
                        <a:effectLst/>
                      </a:endParaRPr>
                    </a:p>
                  </a:txBody>
                  <a:tcPr anchor="b"/>
                </a:tc>
                <a:tc>
                  <a:txBody>
                    <a:bodyPr/>
                    <a:lstStyle/>
                    <a:p>
                      <a:pPr algn="l" fontAlgn="base"/>
                      <a:r>
                        <a:rPr lang="en-US" sz="1200">
                          <a:effectLst/>
                        </a:rPr>
                        <a:t>Period 6</a:t>
                      </a:r>
                    </a:p>
                  </a:txBody>
                  <a:tcPr anchor="b"/>
                </a:tc>
                <a:extLst>
                  <a:ext uri="{0D108BD9-81ED-4DB2-BD59-A6C34878D82A}">
                    <a16:rowId xmlns:a16="http://schemas.microsoft.com/office/drawing/2014/main" val="2216649293"/>
                  </a:ext>
                </a:extLst>
              </a:tr>
              <a:tr h="273422">
                <a:tc>
                  <a:txBody>
                    <a:bodyPr/>
                    <a:lstStyle/>
                    <a:p>
                      <a:pPr algn="l" fontAlgn="base"/>
                      <a:r>
                        <a:rPr lang="en-US" sz="1200" dirty="0">
                          <a:effectLst/>
                        </a:rPr>
                        <a:t>2:20 pm </a:t>
                      </a:r>
                    </a:p>
                  </a:txBody>
                  <a:tcPr anchor="b"/>
                </a:tc>
                <a:tc>
                  <a:txBody>
                    <a:bodyPr/>
                    <a:lstStyle/>
                    <a:p>
                      <a:pPr algn="l" fontAlgn="base"/>
                      <a:r>
                        <a:rPr lang="en-US" sz="1200" b="0" i="0" dirty="0">
                          <a:solidFill>
                            <a:srgbClr val="000000"/>
                          </a:solidFill>
                          <a:effectLst/>
                        </a:rPr>
                        <a:t>Nutrition Break</a:t>
                      </a:r>
                    </a:p>
                  </a:txBody>
                  <a:tcPr anchor="b"/>
                </a:tc>
                <a:extLst>
                  <a:ext uri="{0D108BD9-81ED-4DB2-BD59-A6C34878D82A}">
                    <a16:rowId xmlns:a16="http://schemas.microsoft.com/office/drawing/2014/main" val="1142377882"/>
                  </a:ext>
                </a:extLst>
              </a:tr>
              <a:tr h="273422">
                <a:tc>
                  <a:txBody>
                    <a:bodyPr/>
                    <a:lstStyle/>
                    <a:p>
                      <a:pPr algn="l" fontAlgn="base"/>
                      <a:r>
                        <a:rPr lang="en-US" sz="1200" dirty="0">
                          <a:effectLst/>
                        </a:rPr>
                        <a:t>2:25 pm</a:t>
                      </a:r>
                    </a:p>
                  </a:txBody>
                  <a:tcPr anchor="b"/>
                </a:tc>
                <a:tc>
                  <a:txBody>
                    <a:bodyPr/>
                    <a:lstStyle/>
                    <a:p>
                      <a:pPr algn="l" fontAlgn="base"/>
                      <a:r>
                        <a:rPr lang="en-US" sz="1200" dirty="0">
                          <a:effectLst/>
                        </a:rPr>
                        <a:t>Period 7</a:t>
                      </a:r>
                      <a:endParaRPr lang="en-US" sz="1200" b="0" i="0" dirty="0">
                        <a:solidFill>
                          <a:srgbClr val="000000"/>
                        </a:solidFill>
                        <a:effectLst/>
                      </a:endParaRPr>
                    </a:p>
                  </a:txBody>
                  <a:tcPr anchor="b"/>
                </a:tc>
                <a:extLst>
                  <a:ext uri="{0D108BD9-81ED-4DB2-BD59-A6C34878D82A}">
                    <a16:rowId xmlns:a16="http://schemas.microsoft.com/office/drawing/2014/main" val="1309295702"/>
                  </a:ext>
                </a:extLst>
              </a:tr>
              <a:tr h="273422">
                <a:tc>
                  <a:txBody>
                    <a:bodyPr/>
                    <a:lstStyle/>
                    <a:p>
                      <a:pPr algn="l" fontAlgn="base"/>
                      <a:r>
                        <a:rPr lang="en-US" sz="1200" dirty="0">
                          <a:effectLst/>
                        </a:rPr>
                        <a:t>3:03 pm</a:t>
                      </a:r>
                    </a:p>
                  </a:txBody>
                  <a:tcPr anchor="b"/>
                </a:tc>
                <a:tc>
                  <a:txBody>
                    <a:bodyPr/>
                    <a:lstStyle/>
                    <a:p>
                      <a:pPr algn="l" fontAlgn="base"/>
                      <a:r>
                        <a:rPr lang="en-US" sz="1200" dirty="0">
                          <a:effectLst/>
                        </a:rPr>
                        <a:t>Period 8</a:t>
                      </a:r>
                      <a:endParaRPr lang="en-US" sz="1200" b="0" i="0" dirty="0">
                        <a:solidFill>
                          <a:srgbClr val="000000"/>
                        </a:solidFill>
                        <a:effectLst/>
                      </a:endParaRPr>
                    </a:p>
                  </a:txBody>
                  <a:tcPr anchor="b"/>
                </a:tc>
                <a:extLst>
                  <a:ext uri="{0D108BD9-81ED-4DB2-BD59-A6C34878D82A}">
                    <a16:rowId xmlns:a16="http://schemas.microsoft.com/office/drawing/2014/main" val="345221408"/>
                  </a:ext>
                </a:extLst>
              </a:tr>
              <a:tr h="273422">
                <a:tc>
                  <a:txBody>
                    <a:bodyPr/>
                    <a:lstStyle/>
                    <a:p>
                      <a:pPr algn="l" fontAlgn="base"/>
                      <a:r>
                        <a:rPr lang="en-US" sz="1200" dirty="0">
                          <a:effectLst/>
                        </a:rPr>
                        <a:t>3:43 pm</a:t>
                      </a:r>
                    </a:p>
                  </a:txBody>
                  <a:tcPr anchor="b"/>
                </a:tc>
                <a:tc>
                  <a:txBody>
                    <a:bodyPr/>
                    <a:lstStyle/>
                    <a:p>
                      <a:pPr algn="l" fontAlgn="base"/>
                      <a:r>
                        <a:rPr lang="en-US" sz="1200" b="0" i="0" dirty="0">
                          <a:solidFill>
                            <a:srgbClr val="000000"/>
                          </a:solidFill>
                          <a:effectLst/>
                        </a:rPr>
                        <a:t>Dismissal</a:t>
                      </a:r>
                    </a:p>
                  </a:txBody>
                  <a:tcPr anchor="b"/>
                </a:tc>
                <a:extLst>
                  <a:ext uri="{0D108BD9-81ED-4DB2-BD59-A6C34878D82A}">
                    <a16:rowId xmlns:a16="http://schemas.microsoft.com/office/drawing/2014/main" val="4232687022"/>
                  </a:ext>
                </a:extLst>
              </a:tr>
            </a:tbl>
          </a:graphicData>
        </a:graphic>
      </p:graphicFrame>
    </p:spTree>
    <p:extLst>
      <p:ext uri="{BB962C8B-B14F-4D97-AF65-F5344CB8AC3E}">
        <p14:creationId xmlns:p14="http://schemas.microsoft.com/office/powerpoint/2010/main" val="3113240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34" y="0"/>
            <a:ext cx="12272681" cy="6858000"/>
          </a:xfrm>
          <a:prstGeom prst="rect">
            <a:avLst/>
          </a:prstGeom>
        </p:spPr>
      </p:pic>
      <p:sp>
        <p:nvSpPr>
          <p:cNvPr id="5" name="TextBox 4"/>
          <p:cNvSpPr txBox="1"/>
          <p:nvPr/>
        </p:nvSpPr>
        <p:spPr>
          <a:xfrm>
            <a:off x="3603612" y="425668"/>
            <a:ext cx="5955569" cy="646331"/>
          </a:xfrm>
          <a:prstGeom prst="rect">
            <a:avLst/>
          </a:prstGeom>
          <a:noFill/>
        </p:spPr>
        <p:txBody>
          <a:bodyPr wrap="square" lIns="91440" tIns="45720" rIns="91440" bIns="45720" rtlCol="0" anchor="t">
            <a:spAutoFit/>
          </a:bodyPr>
          <a:lstStyle/>
          <a:p>
            <a:pPr algn="ctr"/>
            <a:r>
              <a:rPr lang="da-DK" sz="3600" b="1">
                <a:ea typeface="+mn-lt"/>
                <a:cs typeface="+mn-lt"/>
              </a:rPr>
              <a:t>Mandatory Courses</a:t>
            </a:r>
            <a:endParaRPr lang="en-US" sz="3600">
              <a:cs typeface="Calibri" panose="020F0502020204030204"/>
            </a:endParaRPr>
          </a:p>
        </p:txBody>
      </p:sp>
      <p:sp>
        <p:nvSpPr>
          <p:cNvPr id="6" name="TextBox 5"/>
          <p:cNvSpPr txBox="1"/>
          <p:nvPr/>
        </p:nvSpPr>
        <p:spPr>
          <a:xfrm>
            <a:off x="3808520" y="1497667"/>
            <a:ext cx="7395099" cy="2613023"/>
          </a:xfrm>
          <a:prstGeom prst="rect">
            <a:avLst/>
          </a:prstGeom>
          <a:noFill/>
        </p:spPr>
        <p:txBody>
          <a:bodyPr wrap="square" lIns="91440" tIns="45720" rIns="91440" bIns="45720" rtlCol="0" anchor="t">
            <a:spAutoFit/>
          </a:bodyPr>
          <a:lstStyle/>
          <a:p>
            <a:pPr>
              <a:lnSpc>
                <a:spcPct val="90000"/>
              </a:lnSpc>
            </a:pPr>
            <a:endParaRPr lang="en-CA" sz="1600" i="1" dirty="0">
              <a:cs typeface="Calibri"/>
            </a:endParaRPr>
          </a:p>
          <a:p>
            <a:pPr>
              <a:lnSpc>
                <a:spcPct val="90000"/>
              </a:lnSpc>
            </a:pPr>
            <a:r>
              <a:rPr lang="en-CA" sz="2000" i="1" dirty="0">
                <a:cs typeface="Calibri"/>
              </a:rPr>
              <a:t>Golden Gate Middle School follows the standards of the Manitoba Education Curriculum Guidelines in all subject areas:</a:t>
            </a:r>
          </a:p>
          <a:p>
            <a:pPr>
              <a:lnSpc>
                <a:spcPct val="90000"/>
              </a:lnSpc>
            </a:pPr>
            <a:endParaRPr lang="en-CA" b="1" i="1" dirty="0">
              <a:solidFill>
                <a:srgbClr val="002060"/>
              </a:solidFill>
              <a:ea typeface="+mn-lt"/>
              <a:cs typeface="Calibri"/>
            </a:endParaRPr>
          </a:p>
          <a:p>
            <a:pPr marL="285750" indent="-285750">
              <a:lnSpc>
                <a:spcPct val="90000"/>
              </a:lnSpc>
              <a:buBlip>
                <a:blip r:embed="rId3"/>
              </a:buBlip>
            </a:pPr>
            <a:r>
              <a:rPr lang="en-CA" b="1" i="1" dirty="0">
                <a:solidFill>
                  <a:srgbClr val="002060"/>
                </a:solidFill>
                <a:ea typeface="+mn-lt"/>
                <a:cs typeface="Calibri"/>
              </a:rPr>
              <a:t>English Language Arts</a:t>
            </a:r>
          </a:p>
          <a:p>
            <a:pPr marL="285750" indent="-285750">
              <a:lnSpc>
                <a:spcPct val="90000"/>
              </a:lnSpc>
              <a:buBlip>
                <a:blip r:embed="rId3"/>
              </a:buBlip>
            </a:pPr>
            <a:r>
              <a:rPr lang="en-CA" b="1" i="1" dirty="0">
                <a:solidFill>
                  <a:srgbClr val="002060"/>
                </a:solidFill>
                <a:ea typeface="+mn-lt"/>
                <a:cs typeface="Calibri"/>
              </a:rPr>
              <a:t>Mathematics	</a:t>
            </a:r>
          </a:p>
          <a:p>
            <a:pPr marL="285750" indent="-285750">
              <a:lnSpc>
                <a:spcPct val="90000"/>
              </a:lnSpc>
              <a:buBlip>
                <a:blip r:embed="rId3"/>
              </a:buBlip>
            </a:pPr>
            <a:r>
              <a:rPr lang="en-CA" b="1" i="1" dirty="0">
                <a:solidFill>
                  <a:srgbClr val="002060"/>
                </a:solidFill>
                <a:ea typeface="+mn-lt"/>
                <a:cs typeface="Calibri"/>
              </a:rPr>
              <a:t>Sciences</a:t>
            </a:r>
          </a:p>
          <a:p>
            <a:pPr marL="285750" indent="-285750">
              <a:lnSpc>
                <a:spcPct val="90000"/>
              </a:lnSpc>
              <a:buBlip>
                <a:blip r:embed="rId3"/>
              </a:buBlip>
            </a:pPr>
            <a:r>
              <a:rPr lang="en-CA" b="1" i="1" dirty="0">
                <a:solidFill>
                  <a:srgbClr val="002060"/>
                </a:solidFill>
                <a:ea typeface="+mn-lt"/>
                <a:cs typeface="Calibri"/>
              </a:rPr>
              <a:t>Social Studies</a:t>
            </a:r>
          </a:p>
          <a:p>
            <a:pPr marL="285750" indent="-285750">
              <a:lnSpc>
                <a:spcPct val="90000"/>
              </a:lnSpc>
              <a:buBlip>
                <a:blip r:embed="rId3"/>
              </a:buBlip>
            </a:pPr>
            <a:r>
              <a:rPr lang="en-CA" b="1" i="1" dirty="0">
                <a:solidFill>
                  <a:srgbClr val="002060"/>
                </a:solidFill>
                <a:ea typeface="+mn-lt"/>
                <a:cs typeface="Calibri"/>
              </a:rPr>
              <a:t>French</a:t>
            </a:r>
          </a:p>
          <a:p>
            <a:pPr marL="285750" indent="-285750">
              <a:lnSpc>
                <a:spcPct val="90000"/>
              </a:lnSpc>
              <a:buBlip>
                <a:blip r:embed="rId3"/>
              </a:buBlip>
            </a:pPr>
            <a:r>
              <a:rPr lang="en-CA" b="1" i="1" dirty="0">
                <a:solidFill>
                  <a:srgbClr val="002060"/>
                </a:solidFill>
                <a:ea typeface="+mn-lt"/>
                <a:cs typeface="Calibri"/>
              </a:rPr>
              <a:t>Physical Education </a:t>
            </a:r>
            <a:endParaRPr lang="en-US" b="1" i="1" dirty="0">
              <a:solidFill>
                <a:srgbClr val="002060"/>
              </a:solidFill>
              <a:ea typeface="+mn-lt"/>
              <a:cs typeface="+mn-lt"/>
            </a:endParaRPr>
          </a:p>
        </p:txBody>
      </p:sp>
    </p:spTree>
    <p:extLst>
      <p:ext uri="{BB962C8B-B14F-4D97-AF65-F5344CB8AC3E}">
        <p14:creationId xmlns:p14="http://schemas.microsoft.com/office/powerpoint/2010/main" val="3220052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TextBox 4"/>
          <p:cNvSpPr txBox="1"/>
          <p:nvPr/>
        </p:nvSpPr>
        <p:spPr>
          <a:xfrm>
            <a:off x="4464203" y="292962"/>
            <a:ext cx="3450375" cy="1261884"/>
          </a:xfrm>
          <a:prstGeom prst="rect">
            <a:avLst/>
          </a:prstGeom>
          <a:noFill/>
        </p:spPr>
        <p:txBody>
          <a:bodyPr wrap="square" lIns="91440" tIns="45720" rIns="91440" bIns="45720" rtlCol="0" anchor="t">
            <a:spAutoFit/>
          </a:bodyPr>
          <a:lstStyle/>
          <a:p>
            <a:pPr algn="ctr"/>
            <a:r>
              <a:rPr lang="da-DK" sz="3800" b="1" i="1" dirty="0">
                <a:cs typeface="Calibri"/>
              </a:rPr>
              <a:t>Options</a:t>
            </a:r>
          </a:p>
          <a:p>
            <a:pPr algn="ctr"/>
            <a:endParaRPr lang="da-DK" sz="3800" b="1" i="1" dirty="0">
              <a:cs typeface="Calibri"/>
            </a:endParaRPr>
          </a:p>
        </p:txBody>
      </p:sp>
      <p:sp>
        <p:nvSpPr>
          <p:cNvPr id="6" name="TextBox 5"/>
          <p:cNvSpPr txBox="1"/>
          <p:nvPr/>
        </p:nvSpPr>
        <p:spPr>
          <a:xfrm>
            <a:off x="4252404" y="981281"/>
            <a:ext cx="4609842" cy="2308324"/>
          </a:xfrm>
          <a:prstGeom prst="rect">
            <a:avLst/>
          </a:prstGeom>
          <a:noFill/>
        </p:spPr>
        <p:txBody>
          <a:bodyPr wrap="square" lIns="91440" tIns="45720" rIns="91440" bIns="45720" rtlCol="0" anchor="t">
            <a:spAutoFit/>
          </a:bodyPr>
          <a:lstStyle/>
          <a:p>
            <a:pPr marL="0" lvl="4"/>
            <a:r>
              <a:rPr lang="en-US" b="1" dirty="0">
                <a:ea typeface="+mn-lt"/>
                <a:cs typeface="+mn-lt"/>
              </a:rPr>
              <a:t>Students have the choice to take Art OR Band</a:t>
            </a:r>
          </a:p>
          <a:p>
            <a:pPr marL="0" lvl="4"/>
            <a:endParaRPr lang="en-US" b="1" dirty="0">
              <a:ea typeface="+mn-lt"/>
              <a:cs typeface="+mn-lt"/>
            </a:endParaRPr>
          </a:p>
          <a:p>
            <a:pPr marL="0" lvl="4"/>
            <a:r>
              <a:rPr lang="en-US" b="1" dirty="0">
                <a:ea typeface="+mn-lt"/>
                <a:cs typeface="+mn-lt"/>
              </a:rPr>
              <a:t>Some Additional Options Include:</a:t>
            </a:r>
          </a:p>
          <a:p>
            <a:pPr marL="0" lvl="4"/>
            <a:endParaRPr lang="en-US" b="1" dirty="0">
              <a:ea typeface="+mn-lt"/>
              <a:cs typeface="+mn-lt"/>
            </a:endParaRPr>
          </a:p>
          <a:p>
            <a:pPr marL="285750" lvl="4" indent="-285750">
              <a:buBlip>
                <a:blip r:embed="rId3"/>
              </a:buBlip>
            </a:pPr>
            <a:r>
              <a:rPr lang="en-US" b="1" dirty="0">
                <a:ea typeface="+mn-lt"/>
                <a:cs typeface="+mn-lt"/>
              </a:rPr>
              <a:t> Choir</a:t>
            </a:r>
          </a:p>
          <a:p>
            <a:pPr marL="285750" lvl="4" indent="-285750">
              <a:buBlip>
                <a:blip r:embed="rId3"/>
              </a:buBlip>
            </a:pPr>
            <a:r>
              <a:rPr lang="en-US" b="1" dirty="0">
                <a:ea typeface="+mn-lt"/>
                <a:cs typeface="+mn-lt"/>
              </a:rPr>
              <a:t>Jazz Band</a:t>
            </a:r>
          </a:p>
          <a:p>
            <a:pPr marL="285750" lvl="4" indent="-285750">
              <a:buBlip>
                <a:blip r:embed="rId3"/>
              </a:buBlip>
            </a:pPr>
            <a:r>
              <a:rPr lang="en-US" b="1" dirty="0">
                <a:ea typeface="+mn-lt"/>
                <a:cs typeface="+mn-lt"/>
              </a:rPr>
              <a:t>Vocal Jazz</a:t>
            </a:r>
            <a:endParaRPr lang="en-US" dirty="0">
              <a:ea typeface="+mn-lt"/>
              <a:cs typeface="+mn-lt"/>
            </a:endParaRPr>
          </a:p>
          <a:p>
            <a:pPr marL="0" lvl="4"/>
            <a:endParaRPr lang="en-US" b="1" dirty="0">
              <a:cs typeface="Calibri"/>
            </a:endParaRPr>
          </a:p>
        </p:txBody>
      </p:sp>
      <p:pic>
        <p:nvPicPr>
          <p:cNvPr id="2" name="Picture 2" descr="A close up of a logo&#10;&#10;Description automatically generated">
            <a:extLst>
              <a:ext uri="{FF2B5EF4-FFF2-40B4-BE49-F238E27FC236}">
                <a16:creationId xmlns:a16="http://schemas.microsoft.com/office/drawing/2014/main" id="{DAB2E43E-E653-4305-986C-82038A6AB0F1}"/>
              </a:ext>
            </a:extLst>
          </p:cNvPr>
          <p:cNvPicPr>
            <a:picLocks noChangeAspect="1"/>
          </p:cNvPicPr>
          <p:nvPr/>
        </p:nvPicPr>
        <p:blipFill>
          <a:blip r:embed="rId4"/>
          <a:stretch>
            <a:fillRect/>
          </a:stretch>
        </p:blipFill>
        <p:spPr>
          <a:xfrm>
            <a:off x="1956343" y="2471737"/>
            <a:ext cx="1430609" cy="1449891"/>
          </a:xfrm>
          <a:prstGeom prst="rect">
            <a:avLst/>
          </a:prstGeom>
        </p:spPr>
      </p:pic>
      <p:pic>
        <p:nvPicPr>
          <p:cNvPr id="13" name="Picture 13" descr="A picture containing birthday, colorful, child, colored&#10;&#10;Description automatically generated">
            <a:extLst>
              <a:ext uri="{FF2B5EF4-FFF2-40B4-BE49-F238E27FC236}">
                <a16:creationId xmlns:a16="http://schemas.microsoft.com/office/drawing/2014/main" id="{95D5A0FC-50FA-443D-A2AC-AFB2E5CBF5AF}"/>
              </a:ext>
            </a:extLst>
          </p:cNvPr>
          <p:cNvPicPr>
            <a:picLocks noChangeAspect="1"/>
          </p:cNvPicPr>
          <p:nvPr/>
        </p:nvPicPr>
        <p:blipFill>
          <a:blip r:embed="rId5"/>
          <a:stretch>
            <a:fillRect/>
          </a:stretch>
        </p:blipFill>
        <p:spPr>
          <a:xfrm>
            <a:off x="3088076" y="3514959"/>
            <a:ext cx="1666875" cy="1333500"/>
          </a:xfrm>
          <a:prstGeom prst="rect">
            <a:avLst/>
          </a:prstGeom>
        </p:spPr>
      </p:pic>
      <p:pic>
        <p:nvPicPr>
          <p:cNvPr id="17" name="Picture 17" descr="A pair of shoes&#10;&#10;Description automatically generated">
            <a:extLst>
              <a:ext uri="{FF2B5EF4-FFF2-40B4-BE49-F238E27FC236}">
                <a16:creationId xmlns:a16="http://schemas.microsoft.com/office/drawing/2014/main" id="{70602000-FB74-499C-A012-7089B8C9AD0D}"/>
              </a:ext>
            </a:extLst>
          </p:cNvPr>
          <p:cNvPicPr>
            <a:picLocks noChangeAspect="1"/>
          </p:cNvPicPr>
          <p:nvPr/>
        </p:nvPicPr>
        <p:blipFill>
          <a:blip r:embed="rId6"/>
          <a:stretch>
            <a:fillRect/>
          </a:stretch>
        </p:blipFill>
        <p:spPr>
          <a:xfrm>
            <a:off x="4464204" y="4410791"/>
            <a:ext cx="1590908" cy="1391074"/>
          </a:xfrm>
          <a:prstGeom prst="rect">
            <a:avLst/>
          </a:prstGeom>
        </p:spPr>
      </p:pic>
      <p:pic>
        <p:nvPicPr>
          <p:cNvPr id="12" name="Picture 6" descr="A group of people posing for a photo&#10;&#10;Description automatically generated">
            <a:extLst>
              <a:ext uri="{FF2B5EF4-FFF2-40B4-BE49-F238E27FC236}">
                <a16:creationId xmlns:a16="http://schemas.microsoft.com/office/drawing/2014/main" id="{98D2BCD5-2F21-40A7-B2DB-D2B587CAC032}"/>
              </a:ext>
            </a:extLst>
          </p:cNvPr>
          <p:cNvPicPr>
            <a:picLocks noChangeAspect="1"/>
          </p:cNvPicPr>
          <p:nvPr/>
        </p:nvPicPr>
        <p:blipFill>
          <a:blip r:embed="rId7"/>
          <a:stretch>
            <a:fillRect/>
          </a:stretch>
        </p:blipFill>
        <p:spPr>
          <a:xfrm>
            <a:off x="9612288" y="1100830"/>
            <a:ext cx="2079298" cy="1614122"/>
          </a:xfrm>
          <a:prstGeom prst="rect">
            <a:avLst/>
          </a:prstGeom>
        </p:spPr>
      </p:pic>
      <p:pic>
        <p:nvPicPr>
          <p:cNvPr id="11" name="Picture 11" descr=".jpg">
            <a:extLst>
              <a:ext uri="{FF2B5EF4-FFF2-40B4-BE49-F238E27FC236}">
                <a16:creationId xmlns:a16="http://schemas.microsoft.com/office/drawing/2014/main" id="{499F9751-4081-4B42-9AEC-0C1EABB84BA0}"/>
              </a:ext>
            </a:extLst>
          </p:cNvPr>
          <p:cNvPicPr>
            <a:picLocks noChangeAspect="1"/>
          </p:cNvPicPr>
          <p:nvPr/>
        </p:nvPicPr>
        <p:blipFill>
          <a:blip r:embed="rId8"/>
          <a:stretch>
            <a:fillRect/>
          </a:stretch>
        </p:blipFill>
        <p:spPr>
          <a:xfrm>
            <a:off x="8277388" y="2498383"/>
            <a:ext cx="1841811" cy="1479541"/>
          </a:xfrm>
          <a:prstGeom prst="rect">
            <a:avLst/>
          </a:prstGeom>
        </p:spPr>
      </p:pic>
      <p:pic>
        <p:nvPicPr>
          <p:cNvPr id="9" name="Picture 9" descr=".jpg">
            <a:extLst>
              <a:ext uri="{FF2B5EF4-FFF2-40B4-BE49-F238E27FC236}">
                <a16:creationId xmlns:a16="http://schemas.microsoft.com/office/drawing/2014/main" id="{1A022406-966B-4F1E-A702-7651D56CD646}"/>
              </a:ext>
            </a:extLst>
          </p:cNvPr>
          <p:cNvPicPr>
            <a:picLocks noChangeAspect="1"/>
          </p:cNvPicPr>
          <p:nvPr/>
        </p:nvPicPr>
        <p:blipFill>
          <a:blip r:embed="rId9"/>
          <a:stretch>
            <a:fillRect/>
          </a:stretch>
        </p:blipFill>
        <p:spPr>
          <a:xfrm>
            <a:off x="7156294" y="3665865"/>
            <a:ext cx="1516568" cy="2042585"/>
          </a:xfrm>
          <a:prstGeom prst="rect">
            <a:avLst/>
          </a:prstGeom>
        </p:spPr>
      </p:pic>
    </p:spTree>
    <p:extLst>
      <p:ext uri="{BB962C8B-B14F-4D97-AF65-F5344CB8AC3E}">
        <p14:creationId xmlns:p14="http://schemas.microsoft.com/office/powerpoint/2010/main" val="4179258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3" y="0"/>
            <a:ext cx="12191999" cy="6858000"/>
          </a:xfrm>
          <a:prstGeom prst="rect">
            <a:avLst/>
          </a:prstGeom>
        </p:spPr>
      </p:pic>
      <p:sp>
        <p:nvSpPr>
          <p:cNvPr id="5" name="TextBox 4"/>
          <p:cNvSpPr txBox="1"/>
          <p:nvPr/>
        </p:nvSpPr>
        <p:spPr>
          <a:xfrm>
            <a:off x="1127464" y="435006"/>
            <a:ext cx="9973849" cy="707886"/>
          </a:xfrm>
          <a:prstGeom prst="rect">
            <a:avLst/>
          </a:prstGeom>
          <a:noFill/>
        </p:spPr>
        <p:txBody>
          <a:bodyPr wrap="square" lIns="91440" tIns="45720" rIns="91440" bIns="45720" rtlCol="0" anchor="t">
            <a:spAutoFit/>
          </a:bodyPr>
          <a:lstStyle/>
          <a:p>
            <a:pPr algn="ctr"/>
            <a:r>
              <a:rPr lang="en-CA" sz="4000" b="1" dirty="0">
                <a:ea typeface="+mn-lt"/>
                <a:cs typeface="+mn-lt"/>
              </a:rPr>
              <a:t>Experiential programming</a:t>
            </a:r>
            <a:endParaRPr lang="en-US" dirty="0">
              <a:cs typeface="Calibri" panose="020F0502020204030204"/>
            </a:endParaRPr>
          </a:p>
        </p:txBody>
      </p:sp>
      <p:sp>
        <p:nvSpPr>
          <p:cNvPr id="6" name="TextBox 5"/>
          <p:cNvSpPr txBox="1"/>
          <p:nvPr/>
        </p:nvSpPr>
        <p:spPr>
          <a:xfrm>
            <a:off x="1544716" y="1538488"/>
            <a:ext cx="8015280" cy="1785104"/>
          </a:xfrm>
          <a:prstGeom prst="rect">
            <a:avLst/>
          </a:prstGeom>
          <a:noFill/>
        </p:spPr>
        <p:txBody>
          <a:bodyPr wrap="square" lIns="91440" tIns="45720" rIns="91440" bIns="45720" rtlCol="0" anchor="t">
            <a:spAutoFit/>
          </a:bodyPr>
          <a:lstStyle/>
          <a:p>
            <a:pPr marL="2114550" lvl="4" indent="-285750">
              <a:buBlip>
                <a:blip r:embed="rId3"/>
              </a:buBlip>
            </a:pPr>
            <a:r>
              <a:rPr lang="en-US" b="1" dirty="0"/>
              <a:t>Home Economics: </a:t>
            </a:r>
            <a:r>
              <a:rPr lang="en-US" sz="1500" b="1" dirty="0"/>
              <a:t>Cooking &amp; Sewing</a:t>
            </a:r>
            <a:endParaRPr lang="en-US" dirty="0">
              <a:ea typeface="+mn-lt"/>
              <a:cs typeface="+mn-lt"/>
            </a:endParaRPr>
          </a:p>
          <a:p>
            <a:pPr marL="2114550" lvl="4" indent="-285750">
              <a:buBlip>
                <a:blip r:embed="rId3"/>
              </a:buBlip>
            </a:pPr>
            <a:r>
              <a:rPr lang="en-US" b="1" dirty="0">
                <a:ea typeface="+mn-lt"/>
                <a:cs typeface="+mn-lt"/>
              </a:rPr>
              <a:t>Woodworking </a:t>
            </a:r>
            <a:endParaRPr lang="en-US" dirty="0">
              <a:ea typeface="+mn-lt"/>
              <a:cs typeface="+mn-lt"/>
            </a:endParaRPr>
          </a:p>
          <a:p>
            <a:pPr marL="2114550" lvl="4" indent="-285750">
              <a:buBlip>
                <a:blip r:embed="rId3"/>
              </a:buBlip>
            </a:pPr>
            <a:r>
              <a:rPr lang="en-US" b="1" dirty="0">
                <a:cs typeface="Calibri"/>
              </a:rPr>
              <a:t>Computer Technology:</a:t>
            </a:r>
            <a:r>
              <a:rPr lang="en-US" sz="1400" b="1" dirty="0">
                <a:cs typeface="Calibri"/>
              </a:rPr>
              <a:t>                               </a:t>
            </a:r>
          </a:p>
          <a:p>
            <a:pPr lvl="4"/>
            <a:r>
              <a:rPr lang="en-US" sz="1400" b="1" dirty="0">
                <a:cs typeface="Calibri"/>
              </a:rPr>
              <a:t>                                           Photography                                    </a:t>
            </a:r>
          </a:p>
          <a:p>
            <a:pPr lvl="4"/>
            <a:r>
              <a:rPr lang="en-US" sz="1400" b="1" dirty="0">
                <a:cs typeface="Calibri"/>
              </a:rPr>
              <a:t>                                                         Stop Motion</a:t>
            </a:r>
          </a:p>
          <a:p>
            <a:pPr lvl="4"/>
            <a:r>
              <a:rPr lang="en-US" sz="1400" b="1" dirty="0">
                <a:cs typeface="Calibri"/>
              </a:rPr>
              <a:t>                                                                 Digital Art &amp;</a:t>
            </a:r>
          </a:p>
          <a:p>
            <a:pPr lvl="4"/>
            <a:r>
              <a:rPr lang="en-US" sz="1400" b="1" dirty="0">
                <a:cs typeface="Calibri"/>
              </a:rPr>
              <a:t>                                                                           Photoshop</a:t>
            </a:r>
          </a:p>
        </p:txBody>
      </p:sp>
      <p:pic>
        <p:nvPicPr>
          <p:cNvPr id="2" name="Picture 2" descr=".jpg">
            <a:extLst>
              <a:ext uri="{FF2B5EF4-FFF2-40B4-BE49-F238E27FC236}">
                <a16:creationId xmlns:a16="http://schemas.microsoft.com/office/drawing/2014/main" id="{A498E3D6-25FC-46A5-9A96-62A9D3C5BFF8}"/>
              </a:ext>
            </a:extLst>
          </p:cNvPr>
          <p:cNvPicPr>
            <a:picLocks noChangeAspect="1"/>
          </p:cNvPicPr>
          <p:nvPr/>
        </p:nvPicPr>
        <p:blipFill>
          <a:blip r:embed="rId4"/>
          <a:stretch>
            <a:fillRect/>
          </a:stretch>
        </p:blipFill>
        <p:spPr>
          <a:xfrm>
            <a:off x="8989741" y="1647593"/>
            <a:ext cx="2259981" cy="1694986"/>
          </a:xfrm>
          <a:prstGeom prst="rect">
            <a:avLst/>
          </a:prstGeom>
        </p:spPr>
      </p:pic>
      <p:pic>
        <p:nvPicPr>
          <p:cNvPr id="3" name="Picture 6" descr="A person standing in front of a computer&#10;&#10;Description automatically generated">
            <a:extLst>
              <a:ext uri="{FF2B5EF4-FFF2-40B4-BE49-F238E27FC236}">
                <a16:creationId xmlns:a16="http://schemas.microsoft.com/office/drawing/2014/main" id="{4B74FA2C-3B53-4A5B-9D31-3935FB65B055}"/>
              </a:ext>
            </a:extLst>
          </p:cNvPr>
          <p:cNvPicPr>
            <a:picLocks noChangeAspect="1"/>
          </p:cNvPicPr>
          <p:nvPr/>
        </p:nvPicPr>
        <p:blipFill>
          <a:blip r:embed="rId5"/>
          <a:stretch>
            <a:fillRect/>
          </a:stretch>
        </p:blipFill>
        <p:spPr>
          <a:xfrm rot="5400000">
            <a:off x="7330997" y="3268236"/>
            <a:ext cx="2167055" cy="1510990"/>
          </a:xfrm>
          <a:prstGeom prst="rect">
            <a:avLst/>
          </a:prstGeom>
        </p:spPr>
      </p:pic>
      <p:pic>
        <p:nvPicPr>
          <p:cNvPr id="8" name="Picture 8" descr="A person preparing food in a kitchen&#10;&#10;Description automatically generated">
            <a:extLst>
              <a:ext uri="{FF2B5EF4-FFF2-40B4-BE49-F238E27FC236}">
                <a16:creationId xmlns:a16="http://schemas.microsoft.com/office/drawing/2014/main" id="{CFC2922F-C2E3-4F2B-8202-270A747DCC0D}"/>
              </a:ext>
            </a:extLst>
          </p:cNvPr>
          <p:cNvPicPr>
            <a:picLocks noChangeAspect="1"/>
          </p:cNvPicPr>
          <p:nvPr/>
        </p:nvPicPr>
        <p:blipFill>
          <a:blip r:embed="rId6"/>
          <a:stretch>
            <a:fillRect/>
          </a:stretch>
        </p:blipFill>
        <p:spPr>
          <a:xfrm>
            <a:off x="2710560" y="2733674"/>
            <a:ext cx="1632028" cy="1641553"/>
          </a:xfrm>
          <a:prstGeom prst="rect">
            <a:avLst/>
          </a:prstGeom>
        </p:spPr>
      </p:pic>
      <p:pic>
        <p:nvPicPr>
          <p:cNvPr id="9" name="Picture 9" descr="A group of people sitting at a desk&#10;&#10;Description automatically generated">
            <a:extLst>
              <a:ext uri="{FF2B5EF4-FFF2-40B4-BE49-F238E27FC236}">
                <a16:creationId xmlns:a16="http://schemas.microsoft.com/office/drawing/2014/main" id="{CFC041B6-5D0E-46D6-8AA1-E64DB85604C6}"/>
              </a:ext>
            </a:extLst>
          </p:cNvPr>
          <p:cNvPicPr>
            <a:picLocks noChangeAspect="1"/>
          </p:cNvPicPr>
          <p:nvPr/>
        </p:nvPicPr>
        <p:blipFill>
          <a:blip r:embed="rId7"/>
          <a:stretch>
            <a:fillRect/>
          </a:stretch>
        </p:blipFill>
        <p:spPr>
          <a:xfrm>
            <a:off x="4083205" y="4022447"/>
            <a:ext cx="2083420" cy="1387180"/>
          </a:xfrm>
          <a:prstGeom prst="rect">
            <a:avLst/>
          </a:prstGeom>
        </p:spPr>
      </p:pic>
    </p:spTree>
    <p:extLst>
      <p:ext uri="{BB962C8B-B14F-4D97-AF65-F5344CB8AC3E}">
        <p14:creationId xmlns:p14="http://schemas.microsoft.com/office/powerpoint/2010/main" val="1185079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59" y="1968"/>
            <a:ext cx="12303511" cy="6913756"/>
          </a:xfrm>
          <a:prstGeom prst="rect">
            <a:avLst/>
          </a:prstGeom>
        </p:spPr>
      </p:pic>
      <p:sp>
        <p:nvSpPr>
          <p:cNvPr id="5" name="TextBox 4"/>
          <p:cNvSpPr txBox="1"/>
          <p:nvPr/>
        </p:nvSpPr>
        <p:spPr>
          <a:xfrm>
            <a:off x="3045040" y="337351"/>
            <a:ext cx="7282456" cy="707886"/>
          </a:xfrm>
          <a:prstGeom prst="rect">
            <a:avLst/>
          </a:prstGeom>
          <a:noFill/>
        </p:spPr>
        <p:txBody>
          <a:bodyPr wrap="square" lIns="91440" tIns="45720" rIns="91440" bIns="45720" rtlCol="0" anchor="t">
            <a:spAutoFit/>
          </a:bodyPr>
          <a:lstStyle/>
          <a:p>
            <a:pPr algn="ctr"/>
            <a:r>
              <a:rPr lang="da-DK" sz="4000" b="1" i="1" dirty="0">
                <a:ea typeface="+mn-lt"/>
                <a:cs typeface="+mn-lt"/>
              </a:rPr>
              <a:t>Transportation</a:t>
            </a:r>
            <a:endParaRPr lang="da-DK" sz="4000" b="1" i="1" dirty="0">
              <a:cs typeface="Calibri"/>
            </a:endParaRPr>
          </a:p>
        </p:txBody>
      </p:sp>
      <p:sp>
        <p:nvSpPr>
          <p:cNvPr id="6" name="TextBox 5"/>
          <p:cNvSpPr txBox="1"/>
          <p:nvPr/>
        </p:nvSpPr>
        <p:spPr>
          <a:xfrm>
            <a:off x="3045040" y="1065320"/>
            <a:ext cx="7614875" cy="4621265"/>
          </a:xfrm>
          <a:prstGeom prst="rect">
            <a:avLst/>
          </a:prstGeom>
          <a:noFill/>
        </p:spPr>
        <p:txBody>
          <a:bodyPr wrap="square" lIns="91440" tIns="45720" rIns="91440" bIns="45720" rtlCol="0" anchor="t">
            <a:spAutoFit/>
          </a:bodyPr>
          <a:lstStyle/>
          <a:p>
            <a:pPr>
              <a:lnSpc>
                <a:spcPct val="90000"/>
              </a:lnSpc>
            </a:pPr>
            <a:endParaRPr lang="en-CA" dirty="0">
              <a:ea typeface="+mn-lt"/>
              <a:cs typeface="+mn-lt"/>
            </a:endParaRPr>
          </a:p>
          <a:p>
            <a:pPr marL="285750" indent="-285750">
              <a:lnSpc>
                <a:spcPct val="90000"/>
              </a:lnSpc>
              <a:buBlip>
                <a:blip r:embed="rId3"/>
              </a:buBlip>
            </a:pPr>
            <a:r>
              <a:rPr lang="en-CA" sz="1700" dirty="0">
                <a:ea typeface="+mn-lt"/>
                <a:cs typeface="+mn-lt"/>
              </a:rPr>
              <a:t> Students entering grade 6 are eligible for transportation service if the walking distance to their </a:t>
            </a:r>
            <a:r>
              <a:rPr lang="en-CA" sz="1700" b="1" dirty="0">
                <a:ea typeface="+mn-lt"/>
                <a:cs typeface="+mn-lt"/>
              </a:rPr>
              <a:t>catchment area school </a:t>
            </a:r>
            <a:r>
              <a:rPr lang="en-CA" sz="1700" dirty="0">
                <a:ea typeface="+mn-lt"/>
                <a:cs typeface="+mn-lt"/>
              </a:rPr>
              <a:t>exceeds 1.6 km. </a:t>
            </a:r>
          </a:p>
          <a:p>
            <a:pPr>
              <a:lnSpc>
                <a:spcPct val="90000"/>
              </a:lnSpc>
            </a:pPr>
            <a:endParaRPr lang="en-CA" sz="1700" dirty="0">
              <a:ea typeface="+mn-lt"/>
              <a:cs typeface="+mn-lt"/>
            </a:endParaRPr>
          </a:p>
          <a:p>
            <a:pPr marL="285750" indent="-285750">
              <a:lnSpc>
                <a:spcPct val="90000"/>
              </a:lnSpc>
              <a:buBlip>
                <a:blip r:embed="rId3"/>
              </a:buBlip>
            </a:pPr>
            <a:r>
              <a:rPr lang="en-CA" sz="1700" dirty="0">
                <a:ea typeface="+mn-lt"/>
                <a:cs typeface="+mn-lt"/>
              </a:rPr>
              <a:t> The catchment area for Golden Gate is:  </a:t>
            </a:r>
          </a:p>
          <a:p>
            <a:pPr>
              <a:lnSpc>
                <a:spcPct val="90000"/>
              </a:lnSpc>
            </a:pPr>
            <a:endParaRPr lang="en-CA" sz="1700" dirty="0">
              <a:ea typeface="+mn-lt"/>
              <a:cs typeface="+mn-lt"/>
            </a:endParaRPr>
          </a:p>
          <a:p>
            <a:pPr marL="285750" indent="-285750">
              <a:lnSpc>
                <a:spcPct val="90000"/>
              </a:lnSpc>
              <a:buFont typeface="Wingdings" panose="05000000000000000000" pitchFamily="2" charset="2"/>
              <a:buChar char="ü"/>
            </a:pPr>
            <a:r>
              <a:rPr lang="en-CA" sz="1700" dirty="0">
                <a:ea typeface="+mn-lt"/>
                <a:cs typeface="+mn-lt"/>
              </a:rPr>
              <a:t>North side: Saskatchewan Avenue, South side: Assiniboine River</a:t>
            </a:r>
          </a:p>
          <a:p>
            <a:pPr marL="285750" indent="-285750">
              <a:lnSpc>
                <a:spcPct val="90000"/>
              </a:lnSpc>
              <a:buFont typeface="Wingdings" panose="05000000000000000000" pitchFamily="2" charset="2"/>
              <a:buChar char="ü"/>
            </a:pPr>
            <a:r>
              <a:rPr lang="en-CA" sz="1700" dirty="0">
                <a:ea typeface="+mn-lt"/>
                <a:cs typeface="+mn-lt"/>
              </a:rPr>
              <a:t>West side: heading from Moray Street bridge along Portage Avenue to the back lane between Thompson and Nightingale, across Ness Avenue (including Strauss &amp; Thompson Dr. North) to Silver Avenue and then north to Sturgeon Rd.</a:t>
            </a:r>
          </a:p>
          <a:p>
            <a:pPr marL="285750" indent="-285750">
              <a:lnSpc>
                <a:spcPct val="90000"/>
              </a:lnSpc>
              <a:buFont typeface="Wingdings" panose="05000000000000000000" pitchFamily="2" charset="2"/>
              <a:buChar char="ü"/>
            </a:pPr>
            <a:r>
              <a:rPr lang="en-CA" sz="1700" dirty="0">
                <a:ea typeface="+mn-lt"/>
                <a:cs typeface="+mn-lt"/>
              </a:rPr>
              <a:t>Our East side: the back lane between Duffield and Sharp Blvd. to Silver Avenue and then northeast to Truro Creek (including Hangar Line, Ottawa Avenue, Canberra Avenue etc.)</a:t>
            </a:r>
          </a:p>
          <a:p>
            <a:pPr>
              <a:lnSpc>
                <a:spcPct val="90000"/>
              </a:lnSpc>
            </a:pPr>
            <a:endParaRPr lang="en-CA" sz="1700" dirty="0">
              <a:ea typeface="+mn-lt"/>
              <a:cs typeface="+mn-lt"/>
            </a:endParaRPr>
          </a:p>
          <a:p>
            <a:pPr marL="285750" indent="-285750">
              <a:lnSpc>
                <a:spcPct val="90000"/>
              </a:lnSpc>
              <a:buBlip>
                <a:blip r:embed="rId3"/>
              </a:buBlip>
            </a:pPr>
            <a:r>
              <a:rPr lang="en-CA" sz="1700" dirty="0">
                <a:ea typeface="+mn-lt"/>
                <a:cs typeface="+mn-lt"/>
              </a:rPr>
              <a:t> Non-residents and non-catchment area students must provide their own transportation to our school.</a:t>
            </a:r>
            <a:endParaRPr lang="en-US" sz="1700" dirty="0">
              <a:ea typeface="+mn-lt"/>
              <a:cs typeface="+mn-lt"/>
            </a:endParaRPr>
          </a:p>
          <a:p>
            <a:pPr marL="285750" indent="-285750">
              <a:lnSpc>
                <a:spcPct val="90000"/>
              </a:lnSpc>
              <a:buBlip>
                <a:blip r:embed="rId3"/>
              </a:buBlip>
            </a:pPr>
            <a:r>
              <a:rPr lang="en-CA" sz="1700" dirty="0"/>
              <a:t> The opportunity to apply for any bus purchased seats will be </a:t>
            </a:r>
          </a:p>
          <a:p>
            <a:pPr>
              <a:lnSpc>
                <a:spcPct val="90000"/>
              </a:lnSpc>
            </a:pPr>
            <a:r>
              <a:rPr lang="en-CA" sz="1700" dirty="0"/>
              <a:t>     available after September 30, 2021.</a:t>
            </a:r>
            <a:endParaRPr lang="en-CA" sz="1700" dirty="0">
              <a:ea typeface="+mn-lt"/>
              <a:cs typeface="+mn-lt"/>
            </a:endParaRPr>
          </a:p>
          <a:p>
            <a:endParaRPr lang="en-CA" i="1" dirty="0">
              <a:solidFill>
                <a:srgbClr val="444444"/>
              </a:solidFill>
              <a:cs typeface="Calibri"/>
            </a:endParaRPr>
          </a:p>
        </p:txBody>
      </p:sp>
    </p:spTree>
    <p:extLst>
      <p:ext uri="{BB962C8B-B14F-4D97-AF65-F5344CB8AC3E}">
        <p14:creationId xmlns:p14="http://schemas.microsoft.com/office/powerpoint/2010/main" val="3872500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p:cNvSpPr txBox="1"/>
          <p:nvPr/>
        </p:nvSpPr>
        <p:spPr>
          <a:xfrm>
            <a:off x="2814221" y="532659"/>
            <a:ext cx="7120439" cy="523220"/>
          </a:xfrm>
          <a:prstGeom prst="rect">
            <a:avLst/>
          </a:prstGeom>
          <a:noFill/>
        </p:spPr>
        <p:txBody>
          <a:bodyPr wrap="square" lIns="91440" tIns="45720" rIns="91440" bIns="45720" rtlCol="0" anchor="t">
            <a:spAutoFit/>
          </a:bodyPr>
          <a:lstStyle/>
          <a:p>
            <a:pPr algn="ctr"/>
            <a:r>
              <a:rPr lang="en-CA" sz="2800" b="1" dirty="0">
                <a:ea typeface="+mn-lt"/>
                <a:cs typeface="+mn-lt"/>
              </a:rPr>
              <a:t>Highlights of Golden Gate Middle School</a:t>
            </a:r>
            <a:endParaRPr lang="en-US" sz="2800" dirty="0">
              <a:cs typeface="Calibri" panose="020F0502020204030204"/>
            </a:endParaRPr>
          </a:p>
        </p:txBody>
      </p:sp>
      <p:sp>
        <p:nvSpPr>
          <p:cNvPr id="6" name="TextBox 5"/>
          <p:cNvSpPr txBox="1"/>
          <p:nvPr/>
        </p:nvSpPr>
        <p:spPr>
          <a:xfrm>
            <a:off x="2583401" y="1154098"/>
            <a:ext cx="6319771" cy="4955982"/>
          </a:xfrm>
          <a:prstGeom prst="rect">
            <a:avLst/>
          </a:prstGeom>
          <a:noFill/>
        </p:spPr>
        <p:txBody>
          <a:bodyPr wrap="square" lIns="91440" tIns="45720" rIns="91440" bIns="45720" rtlCol="0" anchor="t">
            <a:spAutoFit/>
          </a:bodyPr>
          <a:lstStyle/>
          <a:p>
            <a:pPr marL="285750" indent="-285750">
              <a:spcAft>
                <a:spcPts val="750"/>
              </a:spcAft>
              <a:buBlip>
                <a:blip r:embed="rId3"/>
              </a:buBlip>
            </a:pPr>
            <a:r>
              <a:rPr lang="en-CA" sz="1400" i="1" dirty="0"/>
              <a:t>Every Gator Reads Literacy Program (Daily reading from 12:45-1:02 pm)</a:t>
            </a:r>
          </a:p>
          <a:p>
            <a:pPr marL="285750" indent="-285750">
              <a:spcAft>
                <a:spcPts val="750"/>
              </a:spcAft>
              <a:buBlip>
                <a:blip r:embed="rId3"/>
              </a:buBlip>
            </a:pPr>
            <a:r>
              <a:rPr lang="en-CA" sz="1400" i="1" dirty="0">
                <a:ea typeface="+mn-lt"/>
                <a:cs typeface="+mn-lt"/>
              </a:rPr>
              <a:t>Extensive Classroom Homeroom Libraries</a:t>
            </a:r>
          </a:p>
          <a:p>
            <a:pPr marL="285750" indent="-285750">
              <a:spcAft>
                <a:spcPts val="750"/>
              </a:spcAft>
              <a:buBlip>
                <a:blip r:embed="rId3"/>
              </a:buBlip>
            </a:pPr>
            <a:r>
              <a:rPr lang="en-CA" sz="1400" b="1" i="1" dirty="0" err="1">
                <a:cs typeface="Calibri" panose="020F0502020204030204"/>
              </a:rPr>
              <a:t>Gatoraid</a:t>
            </a:r>
            <a:r>
              <a:rPr lang="en-CA" sz="1400" i="1" dirty="0">
                <a:cs typeface="Calibri" panose="020F0502020204030204"/>
              </a:rPr>
              <a:t> </a:t>
            </a:r>
            <a:endParaRPr lang="en-CA" sz="1400" i="1" dirty="0">
              <a:ea typeface="+mn-lt"/>
              <a:cs typeface="+mn-lt"/>
            </a:endParaRPr>
          </a:p>
          <a:p>
            <a:pPr marL="742950" lvl="1" indent="-285750">
              <a:spcAft>
                <a:spcPts val="750"/>
              </a:spcAft>
              <a:buFont typeface="Wingdings"/>
              <a:buChar char="ü"/>
            </a:pPr>
            <a:r>
              <a:rPr lang="en-US" sz="1400" dirty="0">
                <a:ea typeface="+mn-lt"/>
                <a:cs typeface="+mn-lt"/>
              </a:rPr>
              <a:t>Teacher Advisory Program</a:t>
            </a:r>
            <a:endParaRPr lang="en-CA" sz="1400" i="1" dirty="0">
              <a:ea typeface="+mn-lt"/>
              <a:cs typeface="+mn-lt"/>
            </a:endParaRPr>
          </a:p>
          <a:p>
            <a:pPr marL="742950" lvl="1" indent="-285750">
              <a:spcAft>
                <a:spcPts val="750"/>
              </a:spcAft>
              <a:buFont typeface="Wingdings"/>
              <a:buChar char="ü"/>
            </a:pPr>
            <a:r>
              <a:rPr lang="en-US" sz="1400" dirty="0">
                <a:ea typeface="+mn-lt"/>
                <a:cs typeface="+mn-lt"/>
              </a:rPr>
              <a:t>Focus on Team Building and Wellness Activities</a:t>
            </a:r>
            <a:endParaRPr lang="en-US" sz="1400" dirty="0">
              <a:cs typeface="Calibri"/>
            </a:endParaRPr>
          </a:p>
          <a:p>
            <a:pPr marL="285750" indent="-285750">
              <a:spcAft>
                <a:spcPts val="750"/>
              </a:spcAft>
              <a:buBlip>
                <a:blip r:embed="rId3"/>
              </a:buBlip>
            </a:pPr>
            <a:r>
              <a:rPr lang="en-CA" sz="1400" b="1" i="1" dirty="0"/>
              <a:t>Regular Great Gators Celebration of Success</a:t>
            </a:r>
            <a:r>
              <a:rPr lang="en-CA" sz="1400" i="1" dirty="0"/>
              <a:t> (</a:t>
            </a:r>
            <a:r>
              <a:rPr lang="en-US" sz="1400" dirty="0">
                <a:ea typeface="+mn-lt"/>
                <a:cs typeface="+mn-lt"/>
              </a:rPr>
              <a:t>Celebrating &amp; Recognizing Student Achievement &amp; Citizenship) Assemblies</a:t>
            </a:r>
            <a:endParaRPr lang="en-US" sz="1400" dirty="0">
              <a:cs typeface="Calibri" panose="020F0502020204030204"/>
            </a:endParaRPr>
          </a:p>
          <a:p>
            <a:pPr marL="285750" indent="-285750">
              <a:spcAft>
                <a:spcPts val="750"/>
              </a:spcAft>
              <a:buBlip>
                <a:blip r:embed="rId3"/>
              </a:buBlip>
            </a:pPr>
            <a:r>
              <a:rPr lang="en-US" sz="1400" dirty="0">
                <a:ea typeface="+mn-lt"/>
                <a:cs typeface="+mn-lt"/>
              </a:rPr>
              <a:t>Intramural Program</a:t>
            </a:r>
          </a:p>
          <a:p>
            <a:pPr marL="285750" indent="-285750">
              <a:spcAft>
                <a:spcPts val="750"/>
              </a:spcAft>
              <a:buBlip>
                <a:blip r:embed="rId3"/>
              </a:buBlip>
            </a:pPr>
            <a:r>
              <a:rPr lang="en-US" sz="1400" dirty="0">
                <a:ea typeface="+mn-lt"/>
                <a:cs typeface="+mn-lt"/>
              </a:rPr>
              <a:t>ODR at Lunch</a:t>
            </a:r>
          </a:p>
          <a:p>
            <a:pPr marL="285750" indent="-285750">
              <a:spcAft>
                <a:spcPts val="750"/>
              </a:spcAft>
              <a:buBlip>
                <a:blip r:embed="rId3"/>
              </a:buBlip>
            </a:pPr>
            <a:r>
              <a:rPr lang="en-US" sz="1400" dirty="0">
                <a:ea typeface="+mn-lt"/>
                <a:cs typeface="+mn-lt"/>
              </a:rPr>
              <a:t>Circus Physical Education Program Opportunities</a:t>
            </a:r>
          </a:p>
          <a:p>
            <a:pPr marL="285750" indent="-285750">
              <a:spcAft>
                <a:spcPts val="750"/>
              </a:spcAft>
              <a:buBlip>
                <a:blip r:embed="rId3"/>
              </a:buBlip>
            </a:pPr>
            <a:r>
              <a:rPr lang="en-US" sz="1400" dirty="0">
                <a:ea typeface="+mn-lt"/>
                <a:cs typeface="+mn-lt"/>
              </a:rPr>
              <a:t>Zones of Regulation &amp; Sources of Strength (Focusing on socio- </a:t>
            </a:r>
          </a:p>
          <a:p>
            <a:pPr>
              <a:spcAft>
                <a:spcPts val="750"/>
              </a:spcAft>
            </a:pPr>
            <a:r>
              <a:rPr lang="en-US" sz="1400" dirty="0">
                <a:ea typeface="+mn-lt"/>
                <a:cs typeface="+mn-lt"/>
              </a:rPr>
              <a:t>       emotional well-being) </a:t>
            </a:r>
          </a:p>
          <a:p>
            <a:pPr marL="285750" indent="-285750">
              <a:spcAft>
                <a:spcPts val="750"/>
              </a:spcAft>
              <a:buFont typeface="Arial"/>
              <a:buChar char="•"/>
            </a:pPr>
            <a:endParaRPr lang="en-US" sz="1500" dirty="0">
              <a:ea typeface="+mn-lt"/>
              <a:cs typeface="+mn-lt"/>
            </a:endParaRPr>
          </a:p>
          <a:p>
            <a:pPr marL="285750" indent="-285750">
              <a:spcAft>
                <a:spcPts val="750"/>
              </a:spcAft>
              <a:buFont typeface="Arial"/>
              <a:buChar char="•"/>
            </a:pPr>
            <a:endParaRPr lang="en-US" dirty="0">
              <a:ea typeface="+mn-lt"/>
              <a:cs typeface="+mn-lt"/>
            </a:endParaRPr>
          </a:p>
          <a:p>
            <a:pPr marL="285750" indent="-285750">
              <a:spcAft>
                <a:spcPts val="750"/>
              </a:spcAft>
              <a:buFont typeface="Arial"/>
              <a:buChar char="•"/>
            </a:pPr>
            <a:endParaRPr lang="en-US" dirty="0">
              <a:cs typeface="Calibri"/>
            </a:endParaRPr>
          </a:p>
        </p:txBody>
      </p:sp>
      <p:pic>
        <p:nvPicPr>
          <p:cNvPr id="7" name="Picture 7" descr="A picture containing person, indoor, holding, looking&#10;&#10;Description automatically generated">
            <a:extLst>
              <a:ext uri="{FF2B5EF4-FFF2-40B4-BE49-F238E27FC236}">
                <a16:creationId xmlns:a16="http://schemas.microsoft.com/office/drawing/2014/main" id="{1C4C2C84-6CD7-4E94-88EE-F1899D682279}"/>
              </a:ext>
            </a:extLst>
          </p:cNvPr>
          <p:cNvPicPr>
            <a:picLocks noChangeAspect="1"/>
          </p:cNvPicPr>
          <p:nvPr/>
        </p:nvPicPr>
        <p:blipFill>
          <a:blip r:embed="rId4"/>
          <a:stretch>
            <a:fillRect/>
          </a:stretch>
        </p:blipFill>
        <p:spPr>
          <a:xfrm>
            <a:off x="9865106" y="1100490"/>
            <a:ext cx="2064835" cy="1555596"/>
          </a:xfrm>
          <a:prstGeom prst="rect">
            <a:avLst/>
          </a:prstGeom>
        </p:spPr>
      </p:pic>
      <p:pic>
        <p:nvPicPr>
          <p:cNvPr id="8" name="Picture 8" descr="A close up of a book shelf&#10;&#10;Description automatically generated">
            <a:extLst>
              <a:ext uri="{FF2B5EF4-FFF2-40B4-BE49-F238E27FC236}">
                <a16:creationId xmlns:a16="http://schemas.microsoft.com/office/drawing/2014/main" id="{3B2EF850-D119-474E-BE11-004A45B35265}"/>
              </a:ext>
            </a:extLst>
          </p:cNvPr>
          <p:cNvPicPr>
            <a:picLocks noChangeAspect="1"/>
          </p:cNvPicPr>
          <p:nvPr/>
        </p:nvPicPr>
        <p:blipFill>
          <a:blip r:embed="rId5"/>
          <a:stretch>
            <a:fillRect/>
          </a:stretch>
        </p:blipFill>
        <p:spPr>
          <a:xfrm>
            <a:off x="8884286" y="2522940"/>
            <a:ext cx="1916152" cy="1433999"/>
          </a:xfrm>
          <a:prstGeom prst="rect">
            <a:avLst/>
          </a:prstGeom>
        </p:spPr>
      </p:pic>
      <p:pic>
        <p:nvPicPr>
          <p:cNvPr id="3" name="Picture 6" descr="A group of people posing for a photo&#10;&#10;Description automatically generated">
            <a:extLst>
              <a:ext uri="{FF2B5EF4-FFF2-40B4-BE49-F238E27FC236}">
                <a16:creationId xmlns:a16="http://schemas.microsoft.com/office/drawing/2014/main" id="{398CA912-DCE8-4320-B897-BC2548B70DCD}"/>
              </a:ext>
            </a:extLst>
          </p:cNvPr>
          <p:cNvPicPr>
            <a:picLocks noChangeAspect="1"/>
          </p:cNvPicPr>
          <p:nvPr/>
        </p:nvPicPr>
        <p:blipFill>
          <a:blip r:embed="rId6"/>
          <a:stretch>
            <a:fillRect/>
          </a:stretch>
        </p:blipFill>
        <p:spPr>
          <a:xfrm>
            <a:off x="7658235" y="3546668"/>
            <a:ext cx="1578377" cy="1958248"/>
          </a:xfrm>
          <a:prstGeom prst="rect">
            <a:avLst/>
          </a:prstGeom>
        </p:spPr>
      </p:pic>
    </p:spTree>
    <p:extLst>
      <p:ext uri="{BB962C8B-B14F-4D97-AF65-F5344CB8AC3E}">
        <p14:creationId xmlns:p14="http://schemas.microsoft.com/office/powerpoint/2010/main" val="2777026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p:cNvSpPr txBox="1"/>
          <p:nvPr/>
        </p:nvSpPr>
        <p:spPr>
          <a:xfrm>
            <a:off x="3441839" y="716436"/>
            <a:ext cx="8248291" cy="98488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3800" b="1" i="1" dirty="0">
                <a:solidFill>
                  <a:prstClr val="black"/>
                </a:solidFill>
                <a:latin typeface="Calibri" panose="020F0502020204030204"/>
                <a:ea typeface="+mn-lt"/>
                <a:cs typeface="Calibri" panose="020F0502020204030204"/>
              </a:rPr>
              <a:t>Extra-curricular Programming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3329126" y="1589103"/>
            <a:ext cx="7772187" cy="2411569"/>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kumimoji="0" lang="en-US" sz="2100" b="0" i="1" u="none" strike="noStrike" kern="1200" cap="none" spc="0" normalizeH="0" baseline="0" noProof="0" dirty="0">
                <a:ln>
                  <a:noFill/>
                </a:ln>
                <a:solidFill>
                  <a:srgbClr val="444444"/>
                </a:solidFill>
                <a:effectLst/>
                <a:uLnTx/>
                <a:uFillTx/>
                <a:latin typeface="Calibri" panose="020F0502020204030204"/>
                <a:ea typeface="+mn-ea"/>
                <a:cs typeface="Calibri"/>
              </a:rPr>
              <a:t>Extra-curricular opportunities </a:t>
            </a:r>
            <a:r>
              <a:rPr lang="en-US" sz="2100" i="1" dirty="0">
                <a:solidFill>
                  <a:srgbClr val="444444"/>
                </a:solidFill>
                <a:latin typeface="Calibri" panose="020F0502020204030204"/>
                <a:cs typeface="Calibri"/>
              </a:rPr>
              <a:t>offer students the opportunities to develop new skills, new social circles and participate in competitive environments.</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lang="en-US" sz="2100" i="1" dirty="0">
                <a:solidFill>
                  <a:srgbClr val="444444"/>
                </a:solidFill>
                <a:latin typeface="Calibri" panose="020F0502020204030204"/>
                <a:cs typeface="Calibri"/>
              </a:rPr>
              <a:t>We strongly encourage all students to explore ways to get more involved in the culture at our school.</a:t>
            </a:r>
          </a:p>
          <a:p>
            <a:pPr marL="342900" marR="0" lvl="0" indent="-342900" algn="l" defTabSz="914400" rtl="0" eaLnBrk="1" fontAlgn="auto" latinLnBrk="0" hangingPunct="1">
              <a:lnSpc>
                <a:spcPct val="100000"/>
              </a:lnSpc>
              <a:spcBef>
                <a:spcPts val="0"/>
              </a:spcBef>
              <a:spcAft>
                <a:spcPts val="0"/>
              </a:spcAft>
              <a:buClrTx/>
              <a:buSzTx/>
              <a:buBlip>
                <a:blip r:embed="rId3"/>
              </a:buBlip>
              <a:tabLst/>
              <a:defRPr/>
            </a:pPr>
            <a:r>
              <a:rPr lang="en-US" sz="2100" i="1" dirty="0">
                <a:solidFill>
                  <a:srgbClr val="444444"/>
                </a:solidFill>
                <a:latin typeface="Calibri" panose="020F0502020204030204"/>
                <a:cs typeface="Calibri"/>
              </a:rPr>
              <a:t>Teams &amp; Clubs meet before and after school or during lunch as appropriate.  </a:t>
            </a:r>
            <a:endParaRPr kumimoji="0" lang="en-US" sz="2100" b="0" i="1" u="none" strike="noStrike" kern="1200" cap="none" spc="0" normalizeH="0" baseline="0" noProof="0" dirty="0">
              <a:ln>
                <a:noFill/>
              </a:ln>
              <a:solidFill>
                <a:srgbClr val="444444"/>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2417096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180171EBB1054BAF044D1694AE548C" ma:contentTypeVersion="1" ma:contentTypeDescription="Create a new document." ma:contentTypeScope="" ma:versionID="dedfd63f8778f37fd0908ee1343cb9fe">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9F3A278-0DC2-4EEF-A446-D831DAF854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1C2BCF-BB96-462A-B2B3-E1A8E16F48AD}">
  <ds:schemaRefs>
    <ds:schemaRef ds:uri="http://schemas.microsoft.com/sharepoint/v3/contenttype/forms"/>
  </ds:schemaRefs>
</ds:datastoreItem>
</file>

<file path=customXml/itemProps3.xml><?xml version="1.0" encoding="utf-8"?>
<ds:datastoreItem xmlns:ds="http://schemas.openxmlformats.org/officeDocument/2006/customXml" ds:itemID="{B11D283E-B758-4A8A-83EC-9958ADCB66F6}">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351</TotalTime>
  <Words>734</Words>
  <Application>Microsoft Office PowerPoint</Application>
  <PresentationFormat>Widescreen</PresentationFormat>
  <Paragraphs>135</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Cory Cameron</dc:creator>
  <cp:lastModifiedBy>Katherine Brito</cp:lastModifiedBy>
  <cp:revision>385</cp:revision>
  <dcterms:created xsi:type="dcterms:W3CDTF">2021-01-12T07:40:11Z</dcterms:created>
  <dcterms:modified xsi:type="dcterms:W3CDTF">2021-02-03T17:18:35Z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0x0101002F180171EBB1054BAF044D1694AE548C</vt:lpwstr>
  </property>
</Properties>
</file>